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DM Sans Semi Bold"/>
      <p:regular r:id="rId23"/>
    </p:embeddedFont>
    <p:embeddedFont>
      <p:font typeface="DM Sans Semi Bold"/>
      <p:regular r:id="rId24"/>
    </p:embeddedFont>
    <p:embeddedFont>
      <p:font typeface="DM Sans Semi Bold"/>
      <p:regular r:id="rId25"/>
    </p:embeddedFont>
    <p:embeddedFont>
      <p:font typeface="DM Sans Semi Bold"/>
      <p:regular r:id="rId26"/>
    </p:embeddedFont>
    <p:embeddedFont>
      <p:font typeface="Inter Medium"/>
      <p:regular r:id="rId27"/>
    </p:embeddedFont>
    <p:embeddedFont>
      <p:font typeface="Inter Medium"/>
      <p:regular r:id="rId28"/>
    </p:embeddedFont>
    <p:embeddedFont>
      <p:font typeface="Inter Medium"/>
      <p:regular r:id="rId29"/>
    </p:embeddedFont>
    <p:embeddedFont>
      <p:font typeface="Inter Medium"/>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SEO Data Science Assignment</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Analyzing SEO data to translate insights into actionable business recommendations for measurable results.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99968" y="575548"/>
            <a:ext cx="8610719" cy="375047"/>
          </a:xfrm>
          <a:prstGeom prst="rect">
            <a:avLst/>
          </a:prstGeom>
          <a:noFill/>
          <a:ln/>
        </p:spPr>
        <p:txBody>
          <a:bodyPr wrap="none" lIns="0" tIns="0" rIns="0" bIns="0" rtlCol="0" anchor="t"/>
          <a:lstStyle/>
          <a:p>
            <a:pPr algn="l" indent="0" marL="0">
              <a:lnSpc>
                <a:spcPts val="2950"/>
              </a:lnSpc>
              <a:buNone/>
            </a:pPr>
            <a:r>
              <a:rPr lang="en-US" sz="2350" dirty="0">
                <a:solidFill>
                  <a:srgbClr val="030303"/>
                </a:solidFill>
                <a:latin typeface="DM Sans Semi Bold" pitchFamily="34" charset="0"/>
                <a:ea typeface="DM Sans Semi Bold" pitchFamily="34" charset="-122"/>
                <a:cs typeface="DM Sans Semi Bold" pitchFamily="34" charset="-120"/>
              </a:rPr>
              <a:t>C) Address Keywords Where Competitors Outrank Your Site</a:t>
            </a:r>
            <a:endParaRPr lang="en-US" sz="2350" dirty="0"/>
          </a:p>
        </p:txBody>
      </p:sp>
      <p:pic>
        <p:nvPicPr>
          <p:cNvPr id="3" name="Image 0" descr="preencoded.png">    </p:cNvPr>
          <p:cNvPicPr>
            <a:picLocks noChangeAspect="1"/>
          </p:cNvPicPr>
          <p:nvPr/>
        </p:nvPicPr>
        <p:blipFill>
          <a:blip r:embed="rId1"/>
          <a:stretch>
            <a:fillRect/>
          </a:stretch>
        </p:blipFill>
        <p:spPr>
          <a:xfrm>
            <a:off x="699968" y="1350526"/>
            <a:ext cx="7499628" cy="4978717"/>
          </a:xfrm>
          <a:prstGeom prst="rect">
            <a:avLst/>
          </a:prstGeom>
        </p:spPr>
      </p:pic>
      <p:sp>
        <p:nvSpPr>
          <p:cNvPr id="4" name="Text 1"/>
          <p:cNvSpPr/>
          <p:nvPr/>
        </p:nvSpPr>
        <p:spPr>
          <a:xfrm>
            <a:off x="699968" y="6554153"/>
            <a:ext cx="13230463" cy="3200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Conduct a thorough competitor analysis to understand what makes their content rank higher for target keywords.</a:t>
            </a:r>
            <a:endParaRPr lang="en-US" sz="1550" dirty="0"/>
          </a:p>
        </p:txBody>
      </p:sp>
      <p:sp>
        <p:nvSpPr>
          <p:cNvPr id="5" name="Text 2"/>
          <p:cNvSpPr/>
          <p:nvPr/>
        </p:nvSpPr>
        <p:spPr>
          <a:xfrm>
            <a:off x="699968" y="6944082"/>
            <a:ext cx="13230463" cy="3200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Identify gaps in your content strategy and create superior, more comprehensive content that directly addresses user intent.</a:t>
            </a:r>
            <a:endParaRPr lang="en-US" sz="1550" dirty="0"/>
          </a:p>
        </p:txBody>
      </p:sp>
      <p:sp>
        <p:nvSpPr>
          <p:cNvPr id="6" name="Text 3"/>
          <p:cNvSpPr/>
          <p:nvPr/>
        </p:nvSpPr>
        <p:spPr>
          <a:xfrm>
            <a:off x="699968" y="7334012"/>
            <a:ext cx="13230463" cy="3200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64646"/>
                </a:solidFill>
                <a:latin typeface="Inter Medium" pitchFamily="34" charset="0"/>
                <a:ea typeface="Inter Medium" pitchFamily="34" charset="-122"/>
                <a:cs typeface="Inter Medium" pitchFamily="34" charset="-120"/>
              </a:rPr>
              <a:t>Develop a targeted backlink acquisition strategy to compete with and surpass competitor domain authority for specific keywords.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32115" y="575191"/>
            <a:ext cx="13166169" cy="1307544"/>
          </a:xfrm>
          <a:prstGeom prst="rect">
            <a:avLst/>
          </a:prstGeom>
          <a:noFill/>
          <a:ln/>
        </p:spPr>
        <p:txBody>
          <a:bodyPr wrap="square" lIns="0" tIns="0" rIns="0" bIns="0" rtlCol="0" anchor="t"/>
          <a:lstStyle/>
          <a:p>
            <a:pPr algn="l" indent="0" marL="0">
              <a:lnSpc>
                <a:spcPts val="5100"/>
              </a:lnSpc>
              <a:buNone/>
            </a:pPr>
            <a:r>
              <a:rPr lang="en-US" sz="4100" dirty="0">
                <a:solidFill>
                  <a:srgbClr val="030303"/>
                </a:solidFill>
                <a:latin typeface="DM Sans Semi Bold" pitchFamily="34" charset="0"/>
                <a:ea typeface="DM Sans Semi Bold" pitchFamily="34" charset="-122"/>
                <a:cs typeface="DM Sans Semi Bold" pitchFamily="34" charset="-120"/>
              </a:rPr>
              <a:t>Actionable Business Recommendations: Prioritized Improvements</a:t>
            </a:r>
            <a:endParaRPr lang="en-US" sz="4100" dirty="0"/>
          </a:p>
        </p:txBody>
      </p:sp>
      <p:sp>
        <p:nvSpPr>
          <p:cNvPr id="3" name="Shape 1"/>
          <p:cNvSpPr/>
          <p:nvPr/>
        </p:nvSpPr>
        <p:spPr>
          <a:xfrm>
            <a:off x="732115" y="2301121"/>
            <a:ext cx="13166169" cy="5362575"/>
          </a:xfrm>
          <a:prstGeom prst="roundRect">
            <a:avLst>
              <a:gd name="adj" fmla="val 585"/>
            </a:avLst>
          </a:prstGeom>
          <a:noFill/>
          <a:ln w="7620">
            <a:solidFill>
              <a:srgbClr val="000000">
                <a:alpha val="8000"/>
              </a:srgbClr>
            </a:solidFill>
            <a:prstDash val="solid"/>
          </a:ln>
        </p:spPr>
      </p:sp>
      <p:sp>
        <p:nvSpPr>
          <p:cNvPr id="4" name="Shape 2"/>
          <p:cNvSpPr/>
          <p:nvPr/>
        </p:nvSpPr>
        <p:spPr>
          <a:xfrm>
            <a:off x="739735" y="2308741"/>
            <a:ext cx="13150929" cy="1270278"/>
          </a:xfrm>
          <a:prstGeom prst="rect">
            <a:avLst/>
          </a:prstGeom>
          <a:solidFill>
            <a:srgbClr val="FFFFFF">
              <a:alpha val="4000"/>
            </a:srgbClr>
          </a:solidFill>
          <a:ln/>
        </p:spPr>
      </p:sp>
      <p:sp>
        <p:nvSpPr>
          <p:cNvPr id="5" name="Text 3"/>
          <p:cNvSpPr/>
          <p:nvPr/>
        </p:nvSpPr>
        <p:spPr>
          <a:xfrm>
            <a:off x="949285" y="2441853"/>
            <a:ext cx="892850"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1</a:t>
            </a:r>
            <a:endParaRPr lang="en-US" sz="1600" dirty="0"/>
          </a:p>
        </p:txBody>
      </p:sp>
      <p:sp>
        <p:nvSpPr>
          <p:cNvPr id="6" name="Text 4"/>
          <p:cNvSpPr/>
          <p:nvPr/>
        </p:nvSpPr>
        <p:spPr>
          <a:xfrm>
            <a:off x="2268141" y="2441853"/>
            <a:ext cx="2204085" cy="1004054"/>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Optimize EN &amp; IT content (CTR + title/meta)</a:t>
            </a:r>
            <a:endParaRPr lang="en-US" sz="1600" dirty="0"/>
          </a:p>
        </p:txBody>
      </p:sp>
      <p:sp>
        <p:nvSpPr>
          <p:cNvPr id="7" name="Text 5"/>
          <p:cNvSpPr/>
          <p:nvPr/>
        </p:nvSpPr>
        <p:spPr>
          <a:xfrm>
            <a:off x="4898231" y="2441853"/>
            <a:ext cx="2204085"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High</a:t>
            </a:r>
            <a:endParaRPr lang="en-US" sz="1600" dirty="0"/>
          </a:p>
        </p:txBody>
      </p:sp>
      <p:sp>
        <p:nvSpPr>
          <p:cNvPr id="8" name="Text 6"/>
          <p:cNvSpPr/>
          <p:nvPr/>
        </p:nvSpPr>
        <p:spPr>
          <a:xfrm>
            <a:off x="7528322" y="2441853"/>
            <a:ext cx="889040"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Medium</a:t>
            </a:r>
            <a:endParaRPr lang="en-US" sz="1600" dirty="0"/>
          </a:p>
        </p:txBody>
      </p:sp>
      <p:sp>
        <p:nvSpPr>
          <p:cNvPr id="9" name="Text 7"/>
          <p:cNvSpPr/>
          <p:nvPr/>
        </p:nvSpPr>
        <p:spPr>
          <a:xfrm>
            <a:off x="8843367" y="2441853"/>
            <a:ext cx="4838105"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Biggest markets, low CTR</a:t>
            </a:r>
            <a:endParaRPr lang="en-US" sz="1600" dirty="0"/>
          </a:p>
        </p:txBody>
      </p:sp>
      <p:sp>
        <p:nvSpPr>
          <p:cNvPr id="10" name="Shape 8"/>
          <p:cNvSpPr/>
          <p:nvPr/>
        </p:nvSpPr>
        <p:spPr>
          <a:xfrm>
            <a:off x="739735" y="3579019"/>
            <a:ext cx="13150929" cy="1270278"/>
          </a:xfrm>
          <a:prstGeom prst="rect">
            <a:avLst/>
          </a:prstGeom>
          <a:solidFill>
            <a:srgbClr val="000000">
              <a:alpha val="4000"/>
            </a:srgbClr>
          </a:solidFill>
          <a:ln/>
        </p:spPr>
      </p:sp>
      <p:sp>
        <p:nvSpPr>
          <p:cNvPr id="11" name="Text 9"/>
          <p:cNvSpPr/>
          <p:nvPr/>
        </p:nvSpPr>
        <p:spPr>
          <a:xfrm>
            <a:off x="949285" y="3712131"/>
            <a:ext cx="892850"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2</a:t>
            </a:r>
            <a:endParaRPr lang="en-US" sz="1600" dirty="0"/>
          </a:p>
        </p:txBody>
      </p:sp>
      <p:sp>
        <p:nvSpPr>
          <p:cNvPr id="12" name="Text 10"/>
          <p:cNvSpPr/>
          <p:nvPr/>
        </p:nvSpPr>
        <p:spPr>
          <a:xfrm>
            <a:off x="2268141" y="3712131"/>
            <a:ext cx="2204085" cy="1004054"/>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Update mid-ranking high-volume keywords</a:t>
            </a:r>
            <a:endParaRPr lang="en-US" sz="1600" dirty="0"/>
          </a:p>
        </p:txBody>
      </p:sp>
      <p:sp>
        <p:nvSpPr>
          <p:cNvPr id="13" name="Text 11"/>
          <p:cNvSpPr/>
          <p:nvPr/>
        </p:nvSpPr>
        <p:spPr>
          <a:xfrm>
            <a:off x="4898231" y="3712131"/>
            <a:ext cx="2204085"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High</a:t>
            </a:r>
            <a:endParaRPr lang="en-US" sz="1600" dirty="0"/>
          </a:p>
        </p:txBody>
      </p:sp>
      <p:sp>
        <p:nvSpPr>
          <p:cNvPr id="14" name="Text 12"/>
          <p:cNvSpPr/>
          <p:nvPr/>
        </p:nvSpPr>
        <p:spPr>
          <a:xfrm>
            <a:off x="7528322" y="3712131"/>
            <a:ext cx="889040"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Low</a:t>
            </a:r>
            <a:endParaRPr lang="en-US" sz="1600" dirty="0"/>
          </a:p>
        </p:txBody>
      </p:sp>
      <p:sp>
        <p:nvSpPr>
          <p:cNvPr id="15" name="Text 13"/>
          <p:cNvSpPr/>
          <p:nvPr/>
        </p:nvSpPr>
        <p:spPr>
          <a:xfrm>
            <a:off x="8843367" y="3712131"/>
            <a:ext cx="4838105"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Quick wins (position &gt; 5)</a:t>
            </a:r>
            <a:endParaRPr lang="en-US" sz="1600" dirty="0"/>
          </a:p>
        </p:txBody>
      </p:sp>
      <p:sp>
        <p:nvSpPr>
          <p:cNvPr id="16" name="Shape 14"/>
          <p:cNvSpPr/>
          <p:nvPr/>
        </p:nvSpPr>
        <p:spPr>
          <a:xfrm>
            <a:off x="739735" y="4849297"/>
            <a:ext cx="13150929" cy="935593"/>
          </a:xfrm>
          <a:prstGeom prst="rect">
            <a:avLst/>
          </a:prstGeom>
          <a:solidFill>
            <a:srgbClr val="FFFFFF">
              <a:alpha val="4000"/>
            </a:srgbClr>
          </a:solidFill>
          <a:ln/>
        </p:spPr>
      </p:sp>
      <p:sp>
        <p:nvSpPr>
          <p:cNvPr id="17" name="Text 15"/>
          <p:cNvSpPr/>
          <p:nvPr/>
        </p:nvSpPr>
        <p:spPr>
          <a:xfrm>
            <a:off x="949285" y="4982408"/>
            <a:ext cx="892850"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3</a:t>
            </a:r>
            <a:endParaRPr lang="en-US" sz="1600" dirty="0"/>
          </a:p>
        </p:txBody>
      </p:sp>
      <p:sp>
        <p:nvSpPr>
          <p:cNvPr id="18" name="Text 16"/>
          <p:cNvSpPr/>
          <p:nvPr/>
        </p:nvSpPr>
        <p:spPr>
          <a:xfrm>
            <a:off x="2268141" y="4982408"/>
            <a:ext cx="2204085" cy="669369"/>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Fix technical issues (speed, schema)</a:t>
            </a:r>
            <a:endParaRPr lang="en-US" sz="1600" dirty="0"/>
          </a:p>
        </p:txBody>
      </p:sp>
      <p:sp>
        <p:nvSpPr>
          <p:cNvPr id="19" name="Text 17"/>
          <p:cNvSpPr/>
          <p:nvPr/>
        </p:nvSpPr>
        <p:spPr>
          <a:xfrm>
            <a:off x="4898231" y="4982408"/>
            <a:ext cx="2204085"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Medium</a:t>
            </a:r>
            <a:endParaRPr lang="en-US" sz="1600" dirty="0"/>
          </a:p>
        </p:txBody>
      </p:sp>
      <p:sp>
        <p:nvSpPr>
          <p:cNvPr id="20" name="Text 18"/>
          <p:cNvSpPr/>
          <p:nvPr/>
        </p:nvSpPr>
        <p:spPr>
          <a:xfrm>
            <a:off x="7528322" y="4982408"/>
            <a:ext cx="889040"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Medium</a:t>
            </a:r>
            <a:endParaRPr lang="en-US" sz="1600" dirty="0"/>
          </a:p>
        </p:txBody>
      </p:sp>
      <p:sp>
        <p:nvSpPr>
          <p:cNvPr id="21" name="Text 19"/>
          <p:cNvSpPr/>
          <p:nvPr/>
        </p:nvSpPr>
        <p:spPr>
          <a:xfrm>
            <a:off x="8843367" y="4982408"/>
            <a:ext cx="4838105"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Improves site quality</a:t>
            </a:r>
            <a:endParaRPr lang="en-US" sz="1600" dirty="0"/>
          </a:p>
        </p:txBody>
      </p:sp>
      <p:sp>
        <p:nvSpPr>
          <p:cNvPr id="22" name="Shape 20"/>
          <p:cNvSpPr/>
          <p:nvPr/>
        </p:nvSpPr>
        <p:spPr>
          <a:xfrm>
            <a:off x="739735" y="5784890"/>
            <a:ext cx="13150929" cy="935593"/>
          </a:xfrm>
          <a:prstGeom prst="rect">
            <a:avLst/>
          </a:prstGeom>
          <a:solidFill>
            <a:srgbClr val="000000">
              <a:alpha val="4000"/>
            </a:srgbClr>
          </a:solidFill>
          <a:ln/>
        </p:spPr>
      </p:sp>
      <p:sp>
        <p:nvSpPr>
          <p:cNvPr id="23" name="Text 21"/>
          <p:cNvSpPr/>
          <p:nvPr/>
        </p:nvSpPr>
        <p:spPr>
          <a:xfrm>
            <a:off x="949285" y="5918002"/>
            <a:ext cx="892850"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4</a:t>
            </a:r>
            <a:endParaRPr lang="en-US" sz="1600" dirty="0"/>
          </a:p>
        </p:txBody>
      </p:sp>
      <p:sp>
        <p:nvSpPr>
          <p:cNvPr id="24" name="Text 22"/>
          <p:cNvSpPr/>
          <p:nvPr/>
        </p:nvSpPr>
        <p:spPr>
          <a:xfrm>
            <a:off x="2268141" y="5918002"/>
            <a:ext cx="2204085" cy="669369"/>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Backlink &amp; authority building</a:t>
            </a:r>
            <a:endParaRPr lang="en-US" sz="1600" dirty="0"/>
          </a:p>
        </p:txBody>
      </p:sp>
      <p:sp>
        <p:nvSpPr>
          <p:cNvPr id="25" name="Text 23"/>
          <p:cNvSpPr/>
          <p:nvPr/>
        </p:nvSpPr>
        <p:spPr>
          <a:xfrm>
            <a:off x="4898231" y="5918002"/>
            <a:ext cx="2204085"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High</a:t>
            </a:r>
            <a:endParaRPr lang="en-US" sz="1600" dirty="0"/>
          </a:p>
        </p:txBody>
      </p:sp>
      <p:sp>
        <p:nvSpPr>
          <p:cNvPr id="26" name="Text 24"/>
          <p:cNvSpPr/>
          <p:nvPr/>
        </p:nvSpPr>
        <p:spPr>
          <a:xfrm>
            <a:off x="7528322" y="5918002"/>
            <a:ext cx="889040"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High</a:t>
            </a:r>
            <a:endParaRPr lang="en-US" sz="1600" dirty="0"/>
          </a:p>
        </p:txBody>
      </p:sp>
      <p:sp>
        <p:nvSpPr>
          <p:cNvPr id="27" name="Text 25"/>
          <p:cNvSpPr/>
          <p:nvPr/>
        </p:nvSpPr>
        <p:spPr>
          <a:xfrm>
            <a:off x="8843367" y="5918002"/>
            <a:ext cx="4838105"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Long-term impact</a:t>
            </a:r>
            <a:endParaRPr lang="en-US" sz="1600" dirty="0"/>
          </a:p>
        </p:txBody>
      </p:sp>
      <p:sp>
        <p:nvSpPr>
          <p:cNvPr id="28" name="Shape 26"/>
          <p:cNvSpPr/>
          <p:nvPr/>
        </p:nvSpPr>
        <p:spPr>
          <a:xfrm>
            <a:off x="739735" y="6720483"/>
            <a:ext cx="13150929" cy="935593"/>
          </a:xfrm>
          <a:prstGeom prst="rect">
            <a:avLst/>
          </a:prstGeom>
          <a:solidFill>
            <a:srgbClr val="FFFFFF">
              <a:alpha val="4000"/>
            </a:srgbClr>
          </a:solidFill>
          <a:ln/>
        </p:spPr>
      </p:sp>
      <p:sp>
        <p:nvSpPr>
          <p:cNvPr id="29" name="Text 27"/>
          <p:cNvSpPr/>
          <p:nvPr/>
        </p:nvSpPr>
        <p:spPr>
          <a:xfrm>
            <a:off x="949285" y="6853595"/>
            <a:ext cx="892850"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5</a:t>
            </a:r>
            <a:endParaRPr lang="en-US" sz="1600" dirty="0"/>
          </a:p>
        </p:txBody>
      </p:sp>
      <p:sp>
        <p:nvSpPr>
          <p:cNvPr id="30" name="Text 28"/>
          <p:cNvSpPr/>
          <p:nvPr/>
        </p:nvSpPr>
        <p:spPr>
          <a:xfrm>
            <a:off x="2268141" y="6853595"/>
            <a:ext cx="2204085" cy="669369"/>
          </a:xfrm>
          <a:prstGeom prst="rect">
            <a:avLst/>
          </a:prstGeom>
          <a:noFill/>
          <a:ln/>
        </p:spPr>
        <p:txBody>
          <a:bodyPr wrap="squar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Localization &amp; translations</a:t>
            </a:r>
            <a:endParaRPr lang="en-US" sz="1600" dirty="0"/>
          </a:p>
        </p:txBody>
      </p:sp>
      <p:sp>
        <p:nvSpPr>
          <p:cNvPr id="31" name="Text 29"/>
          <p:cNvSpPr/>
          <p:nvPr/>
        </p:nvSpPr>
        <p:spPr>
          <a:xfrm>
            <a:off x="4898231" y="6853595"/>
            <a:ext cx="2204085"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Medium</a:t>
            </a:r>
            <a:endParaRPr lang="en-US" sz="1600" dirty="0"/>
          </a:p>
        </p:txBody>
      </p:sp>
      <p:sp>
        <p:nvSpPr>
          <p:cNvPr id="32" name="Text 30"/>
          <p:cNvSpPr/>
          <p:nvPr/>
        </p:nvSpPr>
        <p:spPr>
          <a:xfrm>
            <a:off x="7528322" y="6853595"/>
            <a:ext cx="889040"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Medium</a:t>
            </a:r>
            <a:endParaRPr lang="en-US" sz="1600" dirty="0"/>
          </a:p>
        </p:txBody>
      </p:sp>
      <p:sp>
        <p:nvSpPr>
          <p:cNvPr id="33" name="Text 31"/>
          <p:cNvSpPr/>
          <p:nvPr/>
        </p:nvSpPr>
        <p:spPr>
          <a:xfrm>
            <a:off x="8843367" y="6853595"/>
            <a:ext cx="4838105" cy="334685"/>
          </a:xfrm>
          <a:prstGeom prst="rect">
            <a:avLst/>
          </a:prstGeom>
          <a:noFill/>
          <a:ln/>
        </p:spPr>
        <p:txBody>
          <a:bodyPr wrap="none" lIns="0" tIns="0" rIns="0" bIns="0" rtlCol="0" anchor="t"/>
          <a:lstStyle/>
          <a:p>
            <a:pPr algn="l" indent="0" marL="0">
              <a:lnSpc>
                <a:spcPts val="2600"/>
              </a:lnSpc>
              <a:buNone/>
            </a:pPr>
            <a:r>
              <a:rPr lang="en-US" sz="1600" dirty="0">
                <a:solidFill>
                  <a:srgbClr val="464646"/>
                </a:solidFill>
                <a:latin typeface="Inter Medium" pitchFamily="34" charset="0"/>
                <a:ea typeface="Inter Medium" pitchFamily="34" charset="-122"/>
                <a:cs typeface="Inter Medium" pitchFamily="34" charset="-120"/>
              </a:rPr>
              <a:t>Better local targeting</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99718" y="471249"/>
            <a:ext cx="11372017" cy="535424"/>
          </a:xfrm>
          <a:prstGeom prst="rect">
            <a:avLst/>
          </a:prstGeom>
          <a:noFill/>
          <a:ln/>
        </p:spPr>
        <p:txBody>
          <a:bodyPr wrap="none" lIns="0" tIns="0" rIns="0" bIns="0" rtlCol="0" anchor="t"/>
          <a:lstStyle/>
          <a:p>
            <a:pPr algn="l" indent="0" marL="0">
              <a:lnSpc>
                <a:spcPts val="4200"/>
              </a:lnSpc>
              <a:buNone/>
            </a:pPr>
            <a:r>
              <a:rPr lang="en-US" sz="3350" dirty="0">
                <a:solidFill>
                  <a:srgbClr val="030303"/>
                </a:solidFill>
                <a:latin typeface="DM Sans Semi Bold" pitchFamily="34" charset="0"/>
                <a:ea typeface="DM Sans Semi Bold" pitchFamily="34" charset="-122"/>
                <a:cs typeface="DM Sans Semi Bold" pitchFamily="34" charset="-120"/>
              </a:rPr>
              <a:t>Actionable Business Recommendations: New Keywords</a:t>
            </a:r>
            <a:endParaRPr lang="en-US" sz="3350" dirty="0"/>
          </a:p>
        </p:txBody>
      </p:sp>
      <p:sp>
        <p:nvSpPr>
          <p:cNvPr id="3" name="Text 1"/>
          <p:cNvSpPr/>
          <p:nvPr/>
        </p:nvSpPr>
        <p:spPr>
          <a:xfrm>
            <a:off x="599718" y="1349335"/>
            <a:ext cx="13430964"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Suggested new keywords and clusters to target for growth.</a:t>
            </a:r>
            <a:endParaRPr lang="en-US" sz="1300" dirty="0"/>
          </a:p>
        </p:txBody>
      </p:sp>
      <p:sp>
        <p:nvSpPr>
          <p:cNvPr id="4" name="Shape 2"/>
          <p:cNvSpPr/>
          <p:nvPr/>
        </p:nvSpPr>
        <p:spPr>
          <a:xfrm>
            <a:off x="599718" y="1816179"/>
            <a:ext cx="13430964" cy="5953125"/>
          </a:xfrm>
          <a:prstGeom prst="roundRect">
            <a:avLst>
              <a:gd name="adj" fmla="val 432"/>
            </a:avLst>
          </a:prstGeom>
          <a:noFill/>
          <a:ln w="7620">
            <a:solidFill>
              <a:srgbClr val="000000">
                <a:alpha val="8000"/>
              </a:srgbClr>
            </a:solidFill>
            <a:prstDash val="solid"/>
          </a:ln>
        </p:spPr>
      </p:sp>
      <p:sp>
        <p:nvSpPr>
          <p:cNvPr id="5" name="Shape 3"/>
          <p:cNvSpPr/>
          <p:nvPr/>
        </p:nvSpPr>
        <p:spPr>
          <a:xfrm>
            <a:off x="607338" y="1823799"/>
            <a:ext cx="13415724" cy="494824"/>
          </a:xfrm>
          <a:prstGeom prst="rect">
            <a:avLst/>
          </a:prstGeom>
          <a:solidFill>
            <a:srgbClr val="FFFFFF">
              <a:alpha val="4000"/>
            </a:srgbClr>
          </a:solidFill>
          <a:ln/>
        </p:spPr>
      </p:sp>
      <p:sp>
        <p:nvSpPr>
          <p:cNvPr id="6" name="Text 4"/>
          <p:cNvSpPr/>
          <p:nvPr/>
        </p:nvSpPr>
        <p:spPr>
          <a:xfrm>
            <a:off x="778788" y="1934170"/>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0</a:t>
            </a:r>
            <a:endParaRPr lang="en-US" sz="1300" dirty="0"/>
          </a:p>
        </p:txBody>
      </p:sp>
      <p:sp>
        <p:nvSpPr>
          <p:cNvPr id="7" name="Text 5"/>
          <p:cNvSpPr/>
          <p:nvPr/>
        </p:nvSpPr>
        <p:spPr>
          <a:xfrm>
            <a:off x="2124075" y="1934170"/>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F1 results</a:t>
            </a:r>
            <a:endParaRPr lang="en-US" sz="1300" dirty="0"/>
          </a:p>
        </p:txBody>
      </p:sp>
      <p:sp>
        <p:nvSpPr>
          <p:cNvPr id="8" name="Shape 6"/>
          <p:cNvSpPr/>
          <p:nvPr/>
        </p:nvSpPr>
        <p:spPr>
          <a:xfrm>
            <a:off x="607338" y="2318623"/>
            <a:ext cx="13415724" cy="494824"/>
          </a:xfrm>
          <a:prstGeom prst="rect">
            <a:avLst/>
          </a:prstGeom>
          <a:solidFill>
            <a:srgbClr val="000000">
              <a:alpha val="4000"/>
            </a:srgbClr>
          </a:solidFill>
          <a:ln/>
        </p:spPr>
      </p:sp>
      <p:sp>
        <p:nvSpPr>
          <p:cNvPr id="9" name="Text 7"/>
          <p:cNvSpPr/>
          <p:nvPr/>
        </p:nvSpPr>
        <p:spPr>
          <a:xfrm>
            <a:off x="778788" y="2428994"/>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1</a:t>
            </a:r>
            <a:endParaRPr lang="en-US" sz="1300" dirty="0"/>
          </a:p>
        </p:txBody>
      </p:sp>
      <p:sp>
        <p:nvSpPr>
          <p:cNvPr id="10" name="Text 8"/>
          <p:cNvSpPr/>
          <p:nvPr/>
        </p:nvSpPr>
        <p:spPr>
          <a:xfrm>
            <a:off x="2124075" y="2428994"/>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UFC fights</a:t>
            </a:r>
            <a:endParaRPr lang="en-US" sz="1300" dirty="0"/>
          </a:p>
        </p:txBody>
      </p:sp>
      <p:sp>
        <p:nvSpPr>
          <p:cNvPr id="11" name="Shape 9"/>
          <p:cNvSpPr/>
          <p:nvPr/>
        </p:nvSpPr>
        <p:spPr>
          <a:xfrm>
            <a:off x="607338" y="2813447"/>
            <a:ext cx="13415724" cy="494824"/>
          </a:xfrm>
          <a:prstGeom prst="rect">
            <a:avLst/>
          </a:prstGeom>
          <a:solidFill>
            <a:srgbClr val="FFFFFF">
              <a:alpha val="4000"/>
            </a:srgbClr>
          </a:solidFill>
          <a:ln/>
        </p:spPr>
      </p:sp>
      <p:sp>
        <p:nvSpPr>
          <p:cNvPr id="12" name="Text 10"/>
          <p:cNvSpPr/>
          <p:nvPr/>
        </p:nvSpPr>
        <p:spPr>
          <a:xfrm>
            <a:off x="778788" y="2923818"/>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2</a:t>
            </a:r>
            <a:endParaRPr lang="en-US" sz="1300" dirty="0"/>
          </a:p>
        </p:txBody>
      </p:sp>
      <p:sp>
        <p:nvSpPr>
          <p:cNvPr id="13" name="Text 11"/>
          <p:cNvSpPr/>
          <p:nvPr/>
        </p:nvSpPr>
        <p:spPr>
          <a:xfrm>
            <a:off x="2124075" y="2923818"/>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NBA playoffs</a:t>
            </a:r>
            <a:endParaRPr lang="en-US" sz="1300" dirty="0"/>
          </a:p>
        </p:txBody>
      </p:sp>
      <p:sp>
        <p:nvSpPr>
          <p:cNvPr id="14" name="Shape 12"/>
          <p:cNvSpPr/>
          <p:nvPr/>
        </p:nvSpPr>
        <p:spPr>
          <a:xfrm>
            <a:off x="607338" y="3308271"/>
            <a:ext cx="13415724" cy="494824"/>
          </a:xfrm>
          <a:prstGeom prst="rect">
            <a:avLst/>
          </a:prstGeom>
          <a:solidFill>
            <a:srgbClr val="000000">
              <a:alpha val="4000"/>
            </a:srgbClr>
          </a:solidFill>
          <a:ln/>
        </p:spPr>
      </p:sp>
      <p:sp>
        <p:nvSpPr>
          <p:cNvPr id="15" name="Text 13"/>
          <p:cNvSpPr/>
          <p:nvPr/>
        </p:nvSpPr>
        <p:spPr>
          <a:xfrm>
            <a:off x="778788" y="3418642"/>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3</a:t>
            </a:r>
            <a:endParaRPr lang="en-US" sz="1300" dirty="0"/>
          </a:p>
        </p:txBody>
      </p:sp>
      <p:sp>
        <p:nvSpPr>
          <p:cNvPr id="16" name="Text 14"/>
          <p:cNvSpPr/>
          <p:nvPr/>
        </p:nvSpPr>
        <p:spPr>
          <a:xfrm>
            <a:off x="2124075" y="3418642"/>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tennis live score</a:t>
            </a:r>
            <a:endParaRPr lang="en-US" sz="1300" dirty="0"/>
          </a:p>
        </p:txBody>
      </p:sp>
      <p:sp>
        <p:nvSpPr>
          <p:cNvPr id="17" name="Shape 15"/>
          <p:cNvSpPr/>
          <p:nvPr/>
        </p:nvSpPr>
        <p:spPr>
          <a:xfrm>
            <a:off x="607338" y="3803094"/>
            <a:ext cx="13415724" cy="494824"/>
          </a:xfrm>
          <a:prstGeom prst="rect">
            <a:avLst/>
          </a:prstGeom>
          <a:solidFill>
            <a:srgbClr val="FFFFFF">
              <a:alpha val="4000"/>
            </a:srgbClr>
          </a:solidFill>
          <a:ln/>
        </p:spPr>
      </p:sp>
      <p:sp>
        <p:nvSpPr>
          <p:cNvPr id="18" name="Text 16"/>
          <p:cNvSpPr/>
          <p:nvPr/>
        </p:nvSpPr>
        <p:spPr>
          <a:xfrm>
            <a:off x="778788" y="3913465"/>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4</a:t>
            </a:r>
            <a:endParaRPr lang="en-US" sz="1300" dirty="0"/>
          </a:p>
        </p:txBody>
      </p:sp>
      <p:sp>
        <p:nvSpPr>
          <p:cNvPr id="19" name="Text 17"/>
          <p:cNvSpPr/>
          <p:nvPr/>
        </p:nvSpPr>
        <p:spPr>
          <a:xfrm>
            <a:off x="2124075" y="3913465"/>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La Liga standings</a:t>
            </a:r>
            <a:endParaRPr lang="en-US" sz="1300" dirty="0"/>
          </a:p>
        </p:txBody>
      </p:sp>
      <p:sp>
        <p:nvSpPr>
          <p:cNvPr id="20" name="Shape 18"/>
          <p:cNvSpPr/>
          <p:nvPr/>
        </p:nvSpPr>
        <p:spPr>
          <a:xfrm>
            <a:off x="607338" y="4297918"/>
            <a:ext cx="13415724" cy="494824"/>
          </a:xfrm>
          <a:prstGeom prst="rect">
            <a:avLst/>
          </a:prstGeom>
          <a:solidFill>
            <a:srgbClr val="000000">
              <a:alpha val="4000"/>
            </a:srgbClr>
          </a:solidFill>
          <a:ln/>
        </p:spPr>
      </p:sp>
      <p:sp>
        <p:nvSpPr>
          <p:cNvPr id="21" name="Text 19"/>
          <p:cNvSpPr/>
          <p:nvPr/>
        </p:nvSpPr>
        <p:spPr>
          <a:xfrm>
            <a:off x="778788" y="4408289"/>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5</a:t>
            </a:r>
            <a:endParaRPr lang="en-US" sz="1300" dirty="0"/>
          </a:p>
        </p:txBody>
      </p:sp>
      <p:sp>
        <p:nvSpPr>
          <p:cNvPr id="22" name="Text 20"/>
          <p:cNvSpPr/>
          <p:nvPr/>
        </p:nvSpPr>
        <p:spPr>
          <a:xfrm>
            <a:off x="2124075" y="4408289"/>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UFC fights</a:t>
            </a:r>
            <a:endParaRPr lang="en-US" sz="1300" dirty="0"/>
          </a:p>
        </p:txBody>
      </p:sp>
      <p:sp>
        <p:nvSpPr>
          <p:cNvPr id="23" name="Shape 21"/>
          <p:cNvSpPr/>
          <p:nvPr/>
        </p:nvSpPr>
        <p:spPr>
          <a:xfrm>
            <a:off x="607338" y="4792742"/>
            <a:ext cx="13415724" cy="494824"/>
          </a:xfrm>
          <a:prstGeom prst="rect">
            <a:avLst/>
          </a:prstGeom>
          <a:solidFill>
            <a:srgbClr val="FFFFFF">
              <a:alpha val="4000"/>
            </a:srgbClr>
          </a:solidFill>
          <a:ln/>
        </p:spPr>
      </p:sp>
      <p:sp>
        <p:nvSpPr>
          <p:cNvPr id="24" name="Text 22"/>
          <p:cNvSpPr/>
          <p:nvPr/>
        </p:nvSpPr>
        <p:spPr>
          <a:xfrm>
            <a:off x="778788" y="4903113"/>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6</a:t>
            </a:r>
            <a:endParaRPr lang="en-US" sz="1300" dirty="0"/>
          </a:p>
        </p:txBody>
      </p:sp>
      <p:sp>
        <p:nvSpPr>
          <p:cNvPr id="25" name="Text 23"/>
          <p:cNvSpPr/>
          <p:nvPr/>
        </p:nvSpPr>
        <p:spPr>
          <a:xfrm>
            <a:off x="2124075" y="4903113"/>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Serie A fixtures</a:t>
            </a:r>
            <a:endParaRPr lang="en-US" sz="1300" dirty="0"/>
          </a:p>
        </p:txBody>
      </p:sp>
      <p:sp>
        <p:nvSpPr>
          <p:cNvPr id="26" name="Shape 24"/>
          <p:cNvSpPr/>
          <p:nvPr/>
        </p:nvSpPr>
        <p:spPr>
          <a:xfrm>
            <a:off x="607338" y="5287566"/>
            <a:ext cx="13415724" cy="494824"/>
          </a:xfrm>
          <a:prstGeom prst="rect">
            <a:avLst/>
          </a:prstGeom>
          <a:solidFill>
            <a:srgbClr val="000000">
              <a:alpha val="4000"/>
            </a:srgbClr>
          </a:solidFill>
          <a:ln/>
        </p:spPr>
      </p:sp>
      <p:sp>
        <p:nvSpPr>
          <p:cNvPr id="27" name="Text 25"/>
          <p:cNvSpPr/>
          <p:nvPr/>
        </p:nvSpPr>
        <p:spPr>
          <a:xfrm>
            <a:off x="778788" y="5397937"/>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7</a:t>
            </a:r>
            <a:endParaRPr lang="en-US" sz="1300" dirty="0"/>
          </a:p>
        </p:txBody>
      </p:sp>
      <p:sp>
        <p:nvSpPr>
          <p:cNvPr id="28" name="Text 26"/>
          <p:cNvSpPr/>
          <p:nvPr/>
        </p:nvSpPr>
        <p:spPr>
          <a:xfrm>
            <a:off x="2124075" y="5397937"/>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tennis live score</a:t>
            </a:r>
            <a:endParaRPr lang="en-US" sz="1300" dirty="0"/>
          </a:p>
        </p:txBody>
      </p:sp>
      <p:sp>
        <p:nvSpPr>
          <p:cNvPr id="29" name="Shape 27"/>
          <p:cNvSpPr/>
          <p:nvPr/>
        </p:nvSpPr>
        <p:spPr>
          <a:xfrm>
            <a:off x="607338" y="5782389"/>
            <a:ext cx="13415724" cy="494824"/>
          </a:xfrm>
          <a:prstGeom prst="rect">
            <a:avLst/>
          </a:prstGeom>
          <a:solidFill>
            <a:srgbClr val="FFFFFF">
              <a:alpha val="4000"/>
            </a:srgbClr>
          </a:solidFill>
          <a:ln/>
        </p:spPr>
      </p:sp>
      <p:sp>
        <p:nvSpPr>
          <p:cNvPr id="30" name="Text 28"/>
          <p:cNvSpPr/>
          <p:nvPr/>
        </p:nvSpPr>
        <p:spPr>
          <a:xfrm>
            <a:off x="778788" y="5892760"/>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8</a:t>
            </a:r>
            <a:endParaRPr lang="en-US" sz="1300" dirty="0"/>
          </a:p>
        </p:txBody>
      </p:sp>
      <p:sp>
        <p:nvSpPr>
          <p:cNvPr id="31" name="Text 29"/>
          <p:cNvSpPr/>
          <p:nvPr/>
        </p:nvSpPr>
        <p:spPr>
          <a:xfrm>
            <a:off x="2124075" y="5892760"/>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MMA results</a:t>
            </a:r>
            <a:endParaRPr lang="en-US" sz="1300" dirty="0"/>
          </a:p>
        </p:txBody>
      </p:sp>
      <p:sp>
        <p:nvSpPr>
          <p:cNvPr id="32" name="Shape 30"/>
          <p:cNvSpPr/>
          <p:nvPr/>
        </p:nvSpPr>
        <p:spPr>
          <a:xfrm>
            <a:off x="607338" y="6277213"/>
            <a:ext cx="13415724" cy="494824"/>
          </a:xfrm>
          <a:prstGeom prst="rect">
            <a:avLst/>
          </a:prstGeom>
          <a:solidFill>
            <a:srgbClr val="000000">
              <a:alpha val="4000"/>
            </a:srgbClr>
          </a:solidFill>
          <a:ln/>
        </p:spPr>
      </p:sp>
      <p:sp>
        <p:nvSpPr>
          <p:cNvPr id="33" name="Text 31"/>
          <p:cNvSpPr/>
          <p:nvPr/>
        </p:nvSpPr>
        <p:spPr>
          <a:xfrm>
            <a:off x="778788" y="6387584"/>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9</a:t>
            </a:r>
            <a:endParaRPr lang="en-US" sz="1300" dirty="0"/>
          </a:p>
        </p:txBody>
      </p:sp>
      <p:sp>
        <p:nvSpPr>
          <p:cNvPr id="34" name="Text 32"/>
          <p:cNvSpPr/>
          <p:nvPr/>
        </p:nvSpPr>
        <p:spPr>
          <a:xfrm>
            <a:off x="2124075" y="6387584"/>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La Liga standings</a:t>
            </a:r>
            <a:endParaRPr lang="en-US" sz="1300" dirty="0"/>
          </a:p>
        </p:txBody>
      </p:sp>
      <p:sp>
        <p:nvSpPr>
          <p:cNvPr id="35" name="Shape 33"/>
          <p:cNvSpPr/>
          <p:nvPr/>
        </p:nvSpPr>
        <p:spPr>
          <a:xfrm>
            <a:off x="607338" y="6772037"/>
            <a:ext cx="13415724" cy="494824"/>
          </a:xfrm>
          <a:prstGeom prst="rect">
            <a:avLst/>
          </a:prstGeom>
          <a:solidFill>
            <a:srgbClr val="FFFFFF">
              <a:alpha val="4000"/>
            </a:srgbClr>
          </a:solidFill>
          <a:ln/>
        </p:spPr>
      </p:sp>
      <p:sp>
        <p:nvSpPr>
          <p:cNvPr id="36" name="Text 34"/>
          <p:cNvSpPr/>
          <p:nvPr/>
        </p:nvSpPr>
        <p:spPr>
          <a:xfrm>
            <a:off x="778788" y="6882408"/>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10</a:t>
            </a:r>
            <a:endParaRPr lang="en-US" sz="1300" dirty="0"/>
          </a:p>
        </p:txBody>
      </p:sp>
      <p:sp>
        <p:nvSpPr>
          <p:cNvPr id="37" name="Text 35"/>
          <p:cNvSpPr/>
          <p:nvPr/>
        </p:nvSpPr>
        <p:spPr>
          <a:xfrm>
            <a:off x="2124075" y="6882408"/>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sports predictions</a:t>
            </a:r>
            <a:endParaRPr lang="en-US" sz="1300" dirty="0"/>
          </a:p>
        </p:txBody>
      </p:sp>
      <p:sp>
        <p:nvSpPr>
          <p:cNvPr id="38" name="Shape 36"/>
          <p:cNvSpPr/>
          <p:nvPr/>
        </p:nvSpPr>
        <p:spPr>
          <a:xfrm>
            <a:off x="607338" y="7266861"/>
            <a:ext cx="13415724" cy="494824"/>
          </a:xfrm>
          <a:prstGeom prst="rect">
            <a:avLst/>
          </a:prstGeom>
          <a:solidFill>
            <a:srgbClr val="000000">
              <a:alpha val="4000"/>
            </a:srgbClr>
          </a:solidFill>
          <a:ln/>
        </p:spPr>
      </p:sp>
      <p:sp>
        <p:nvSpPr>
          <p:cNvPr id="39" name="Text 37"/>
          <p:cNvSpPr/>
          <p:nvPr/>
        </p:nvSpPr>
        <p:spPr>
          <a:xfrm>
            <a:off x="778788" y="7377232"/>
            <a:ext cx="995005"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11</a:t>
            </a:r>
            <a:endParaRPr lang="en-US" sz="1300" dirty="0"/>
          </a:p>
        </p:txBody>
      </p:sp>
      <p:sp>
        <p:nvSpPr>
          <p:cNvPr id="40" name="Text 38"/>
          <p:cNvSpPr/>
          <p:nvPr/>
        </p:nvSpPr>
        <p:spPr>
          <a:xfrm>
            <a:off x="2124075" y="7377232"/>
            <a:ext cx="11727656" cy="274082"/>
          </a:xfrm>
          <a:prstGeom prst="rect">
            <a:avLst/>
          </a:prstGeom>
          <a:noFill/>
          <a:ln/>
        </p:spPr>
        <p:txBody>
          <a:bodyPr wrap="none" lIns="0" tIns="0" rIns="0" bIns="0" rtlCol="0" anchor="t"/>
          <a:lstStyle/>
          <a:p>
            <a:pPr algn="l" indent="0" marL="0">
              <a:lnSpc>
                <a:spcPts val="2150"/>
              </a:lnSpc>
              <a:buNone/>
            </a:pPr>
            <a:r>
              <a:rPr lang="en-US" sz="1300" dirty="0">
                <a:solidFill>
                  <a:srgbClr val="464646"/>
                </a:solidFill>
                <a:latin typeface="Inter Medium" pitchFamily="34" charset="0"/>
                <a:ea typeface="Inter Medium" pitchFamily="34" charset="-122"/>
                <a:cs typeface="Inter Medium" pitchFamily="34" charset="-120"/>
              </a:rPr>
              <a:t>MMA results</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803553"/>
            <a:ext cx="9120426"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Technical SEO Recommendations</a:t>
            </a:r>
            <a:endParaRPr lang="en-US" sz="4450" dirty="0"/>
          </a:p>
        </p:txBody>
      </p:sp>
      <p:sp>
        <p:nvSpPr>
          <p:cNvPr id="3" name="Text 1"/>
          <p:cNvSpPr/>
          <p:nvPr/>
        </p:nvSpPr>
        <p:spPr>
          <a:xfrm>
            <a:off x="793790" y="2079308"/>
            <a:ext cx="7190065" cy="425291"/>
          </a:xfrm>
          <a:prstGeom prst="rect">
            <a:avLst/>
          </a:prstGeom>
          <a:noFill/>
          <a:ln/>
        </p:spPr>
        <p:txBody>
          <a:bodyPr wrap="none" lIns="0" tIns="0" rIns="0" bIns="0" rtlCol="0" anchor="t"/>
          <a:lstStyle/>
          <a:p>
            <a:pPr algn="l" indent="0" marL="0">
              <a:lnSpc>
                <a:spcPts val="3300"/>
              </a:lnSpc>
              <a:buNone/>
            </a:pPr>
            <a:r>
              <a:rPr lang="en-US" sz="2650" dirty="0">
                <a:solidFill>
                  <a:srgbClr val="030303"/>
                </a:solidFill>
                <a:latin typeface="DM Sans Semi Bold" pitchFamily="34" charset="0"/>
                <a:ea typeface="DM Sans Semi Bold" pitchFamily="34" charset="-122"/>
                <a:cs typeface="DM Sans Semi Bold" pitchFamily="34" charset="-120"/>
              </a:rPr>
              <a:t>A) Improve Page Speed and Core Web Vitals</a:t>
            </a:r>
            <a:endParaRPr lang="en-US" sz="2650" dirty="0"/>
          </a:p>
        </p:txBody>
      </p:sp>
      <p:sp>
        <p:nvSpPr>
          <p:cNvPr id="4" name="Text 2"/>
          <p:cNvSpPr/>
          <p:nvPr/>
        </p:nvSpPr>
        <p:spPr>
          <a:xfrm>
            <a:off x="793790" y="2731413"/>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Compress images and reduce JavaScript overhead.</a:t>
            </a:r>
            <a:endParaRPr lang="en-US" sz="1750" dirty="0"/>
          </a:p>
        </p:txBody>
      </p:sp>
      <p:sp>
        <p:nvSpPr>
          <p:cNvPr id="5" name="Text 3"/>
          <p:cNvSpPr/>
          <p:nvPr/>
        </p:nvSpPr>
        <p:spPr>
          <a:xfrm>
            <a:off x="793790" y="3173611"/>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Use CDNs and enable server-level caching.</a:t>
            </a:r>
            <a:endParaRPr lang="en-US" sz="1750" dirty="0"/>
          </a:p>
        </p:txBody>
      </p:sp>
      <p:sp>
        <p:nvSpPr>
          <p:cNvPr id="6" name="Text 4"/>
          <p:cNvSpPr/>
          <p:nvPr/>
        </p:nvSpPr>
        <p:spPr>
          <a:xfrm>
            <a:off x="793790" y="3615809"/>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Preload components used in live score pages.</a:t>
            </a:r>
            <a:endParaRPr lang="en-US" sz="1750" dirty="0"/>
          </a:p>
        </p:txBody>
      </p:sp>
      <p:sp>
        <p:nvSpPr>
          <p:cNvPr id="7" name="Text 5"/>
          <p:cNvSpPr/>
          <p:nvPr/>
        </p:nvSpPr>
        <p:spPr>
          <a:xfrm>
            <a:off x="793790" y="4205526"/>
            <a:ext cx="4361974" cy="425291"/>
          </a:xfrm>
          <a:prstGeom prst="rect">
            <a:avLst/>
          </a:prstGeom>
          <a:noFill/>
          <a:ln/>
        </p:spPr>
        <p:txBody>
          <a:bodyPr wrap="none" lIns="0" tIns="0" rIns="0" bIns="0" rtlCol="0" anchor="t"/>
          <a:lstStyle/>
          <a:p>
            <a:pPr algn="l" indent="0" marL="0">
              <a:lnSpc>
                <a:spcPts val="3300"/>
              </a:lnSpc>
              <a:buNone/>
            </a:pPr>
            <a:r>
              <a:rPr lang="en-US" sz="2650" dirty="0">
                <a:solidFill>
                  <a:srgbClr val="030303"/>
                </a:solidFill>
                <a:latin typeface="DM Sans Semi Bold" pitchFamily="34" charset="0"/>
                <a:ea typeface="DM Sans Semi Bold" pitchFamily="34" charset="-122"/>
                <a:cs typeface="DM Sans Semi Bold" pitchFamily="34" charset="-120"/>
              </a:rPr>
              <a:t>B) Implement SEO Schema</a:t>
            </a:r>
            <a:endParaRPr lang="en-US" sz="2650" dirty="0"/>
          </a:p>
        </p:txBody>
      </p:sp>
      <p:sp>
        <p:nvSpPr>
          <p:cNvPr id="8" name="Text 6"/>
          <p:cNvSpPr/>
          <p:nvPr/>
        </p:nvSpPr>
        <p:spPr>
          <a:xfrm>
            <a:off x="793790" y="4857631"/>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Add FAQ, Article, Breadcrumb, and SportsEvent schema.</a:t>
            </a:r>
            <a:endParaRPr lang="en-US" sz="1750" dirty="0"/>
          </a:p>
        </p:txBody>
      </p:sp>
      <p:sp>
        <p:nvSpPr>
          <p:cNvPr id="9" name="Text 7"/>
          <p:cNvSpPr/>
          <p:nvPr/>
        </p:nvSpPr>
        <p:spPr>
          <a:xfrm>
            <a:off x="793790" y="5299829"/>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Test structured data using Google's Rich Results Tool.</a:t>
            </a:r>
            <a:endParaRPr lang="en-US" sz="1750" dirty="0"/>
          </a:p>
        </p:txBody>
      </p:sp>
      <p:sp>
        <p:nvSpPr>
          <p:cNvPr id="10" name="Text 8"/>
          <p:cNvSpPr/>
          <p:nvPr/>
        </p:nvSpPr>
        <p:spPr>
          <a:xfrm>
            <a:off x="793790" y="5889546"/>
            <a:ext cx="3548301" cy="425291"/>
          </a:xfrm>
          <a:prstGeom prst="rect">
            <a:avLst/>
          </a:prstGeom>
          <a:noFill/>
          <a:ln/>
        </p:spPr>
        <p:txBody>
          <a:bodyPr wrap="none" lIns="0" tIns="0" rIns="0" bIns="0" rtlCol="0" anchor="t"/>
          <a:lstStyle/>
          <a:p>
            <a:pPr algn="l" indent="0" marL="0">
              <a:lnSpc>
                <a:spcPts val="3300"/>
              </a:lnSpc>
              <a:buNone/>
            </a:pPr>
            <a:r>
              <a:rPr lang="en-US" sz="2650" dirty="0">
                <a:solidFill>
                  <a:srgbClr val="030303"/>
                </a:solidFill>
                <a:latin typeface="DM Sans Semi Bold" pitchFamily="34" charset="0"/>
                <a:ea typeface="DM Sans Semi Bold" pitchFamily="34" charset="-122"/>
                <a:cs typeface="DM Sans Semi Bold" pitchFamily="34" charset="-120"/>
              </a:rPr>
              <a:t>C) Fix Low-CTR Pages</a:t>
            </a:r>
            <a:endParaRPr lang="en-US" sz="2650" dirty="0"/>
          </a:p>
        </p:txBody>
      </p:sp>
      <p:sp>
        <p:nvSpPr>
          <p:cNvPr id="11" name="Text 9"/>
          <p:cNvSpPr/>
          <p:nvPr/>
        </p:nvSpPr>
        <p:spPr>
          <a:xfrm>
            <a:off x="793790" y="6541651"/>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Rewrite titles and descriptions for these specific pages.</a:t>
            </a:r>
            <a:endParaRPr lang="en-US" sz="1750" dirty="0"/>
          </a:p>
        </p:txBody>
      </p:sp>
      <p:sp>
        <p:nvSpPr>
          <p:cNvPr id="12" name="Text 10"/>
          <p:cNvSpPr/>
          <p:nvPr/>
        </p:nvSpPr>
        <p:spPr>
          <a:xfrm>
            <a:off x="793790" y="6983849"/>
            <a:ext cx="7604284"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Ensure keywords match user intent for those pages.</a:t>
            </a:r>
            <a:endParaRPr lang="en-US" sz="1750" dirty="0"/>
          </a:p>
        </p:txBody>
      </p:sp>
      <p:sp>
        <p:nvSpPr>
          <p:cNvPr id="13" name="Text 11"/>
          <p:cNvSpPr/>
          <p:nvPr/>
        </p:nvSpPr>
        <p:spPr>
          <a:xfrm>
            <a:off x="8959096" y="2079308"/>
            <a:ext cx="2835235" cy="354330"/>
          </a:xfrm>
          <a:prstGeom prst="rect">
            <a:avLst/>
          </a:prstGeom>
          <a:noFill/>
          <a:ln/>
        </p:spPr>
        <p:txBody>
          <a:bodyPr wrap="none" lIns="0" tIns="0" rIns="0" bIns="0" rtlCol="0" anchor="t"/>
          <a:lstStyle/>
          <a:p>
            <a:pPr algn="l" indent="0" marL="0">
              <a:lnSpc>
                <a:spcPts val="2750"/>
              </a:lnSpc>
              <a:buNone/>
            </a:pPr>
            <a:endParaRPr 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96835" y="311825"/>
            <a:ext cx="5004316"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Content Strategy Recommendations</a:t>
            </a:r>
            <a:endParaRPr lang="en-US" sz="2200" dirty="0"/>
          </a:p>
        </p:txBody>
      </p:sp>
      <p:sp>
        <p:nvSpPr>
          <p:cNvPr id="3" name="Text 1"/>
          <p:cNvSpPr/>
          <p:nvPr/>
        </p:nvSpPr>
        <p:spPr>
          <a:xfrm>
            <a:off x="396835" y="892969"/>
            <a:ext cx="13836729" cy="362903"/>
          </a:xfrm>
          <a:prstGeom prst="rect">
            <a:avLst/>
          </a:prstGeom>
          <a:noFill/>
          <a:ln/>
        </p:spPr>
        <p:txBody>
          <a:bodyPr wrap="squar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Our content strategy should focus on building robust content clusters to improve topical authority and search engine visibility. This involves creating central "pillar pages" for broad topics and supporting them with detailed "cluster content" that covers specific related themes.</a:t>
            </a:r>
            <a:endParaRPr lang="en-US" sz="850" dirty="0"/>
          </a:p>
        </p:txBody>
      </p:sp>
      <p:sp>
        <p:nvSpPr>
          <p:cNvPr id="4" name="Text 2"/>
          <p:cNvSpPr/>
          <p:nvPr/>
        </p:nvSpPr>
        <p:spPr>
          <a:xfrm>
            <a:off x="396835" y="1383387"/>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Key themes identified for content clusters include: </a:t>
            </a:r>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live scores</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a:t>
            </a:r>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match results</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a:t>
            </a:r>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predictions</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a:t>
            </a:r>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schedules</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and </a:t>
            </a:r>
            <a:pPr algn="l" indent="0" marL="0">
              <a:lnSpc>
                <a:spcPts val="1400"/>
              </a:lnSpc>
              <a:buNone/>
            </a:pPr>
            <a:r>
              <a:rPr lang="en-US" sz="850" b="1" dirty="0">
                <a:solidFill>
                  <a:srgbClr val="464646"/>
                </a:solidFill>
                <a:latin typeface="Inter Medium" pitchFamily="34" charset="0"/>
                <a:ea typeface="Inter Medium" pitchFamily="34" charset="-122"/>
                <a:cs typeface="Inter Medium" pitchFamily="34" charset="-120"/>
              </a:rPr>
              <a:t>statistics</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a:t>
            </a:r>
            <a:endParaRPr lang="en-US" sz="850" dirty="0"/>
          </a:p>
        </p:txBody>
      </p:sp>
      <p:sp>
        <p:nvSpPr>
          <p:cNvPr id="5" name="Text 3"/>
          <p:cNvSpPr/>
          <p:nvPr/>
        </p:nvSpPr>
        <p:spPr>
          <a:xfrm>
            <a:off x="396835" y="1692354"/>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Recommendations:</a:t>
            </a:r>
            <a:endParaRPr lang="en-US" sz="850" dirty="0"/>
          </a:p>
        </p:txBody>
      </p:sp>
      <p:sp>
        <p:nvSpPr>
          <p:cNvPr id="6" name="Text 4"/>
          <p:cNvSpPr/>
          <p:nvPr/>
        </p:nvSpPr>
        <p:spPr>
          <a:xfrm>
            <a:off x="396835" y="2001322"/>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464646"/>
                </a:solidFill>
                <a:latin typeface="Inter Medium" pitchFamily="34" charset="0"/>
                <a:ea typeface="Inter Medium" pitchFamily="34" charset="-122"/>
                <a:cs typeface="Inter Medium" pitchFamily="34" charset="-120"/>
              </a:rPr>
              <a:t>Develop Pillar Pages:</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Create comprehensive, high-level pillar pages for major sports or leagues (e.g., "Football Hub", "NBA Central") that offer an overview and link out to detailed cluster content.</a:t>
            </a:r>
            <a:endParaRPr lang="en-US" sz="850" dirty="0"/>
          </a:p>
        </p:txBody>
      </p:sp>
      <p:sp>
        <p:nvSpPr>
          <p:cNvPr id="7" name="Text 5"/>
          <p:cNvSpPr/>
          <p:nvPr/>
        </p:nvSpPr>
        <p:spPr>
          <a:xfrm>
            <a:off x="396835" y="2222421"/>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464646"/>
                </a:solidFill>
                <a:latin typeface="Inter Medium" pitchFamily="34" charset="0"/>
                <a:ea typeface="Inter Medium" pitchFamily="34" charset="-122"/>
                <a:cs typeface="Inter Medium" pitchFamily="34" charset="-120"/>
              </a:rPr>
              <a:t>Create Cluster Content:</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Produce in-depth articles, data visualizations, and news pieces for each key theme (live scores, match results, predictions, schedules, statistics) for various sports, linking them back to the relevant pillar page.</a:t>
            </a:r>
            <a:endParaRPr lang="en-US" sz="850" dirty="0"/>
          </a:p>
        </p:txBody>
      </p:sp>
      <p:sp>
        <p:nvSpPr>
          <p:cNvPr id="8" name="Text 6"/>
          <p:cNvSpPr/>
          <p:nvPr/>
        </p:nvSpPr>
        <p:spPr>
          <a:xfrm>
            <a:off x="396835" y="2443520"/>
            <a:ext cx="13836729" cy="181451"/>
          </a:xfrm>
          <a:prstGeom prst="rect">
            <a:avLst/>
          </a:prstGeom>
          <a:noFill/>
          <a:ln/>
        </p:spPr>
        <p:txBody>
          <a:bodyPr wrap="none" lIns="0" tIns="0" rIns="0" bIns="0" rtlCol="0" anchor="t"/>
          <a:lstStyle/>
          <a:p>
            <a:pPr algn="l" marL="342900" indent="-342900">
              <a:lnSpc>
                <a:spcPts val="1400"/>
              </a:lnSpc>
              <a:buSzPct val="100000"/>
              <a:buChar char="•"/>
            </a:pPr>
            <a:r>
              <a:rPr lang="en-US" sz="850" b="1" dirty="0">
                <a:solidFill>
                  <a:srgbClr val="464646"/>
                </a:solidFill>
                <a:latin typeface="Inter Medium" pitchFamily="34" charset="0"/>
                <a:ea typeface="Inter Medium" pitchFamily="34" charset="-122"/>
                <a:cs typeface="Inter Medium" pitchFamily="34" charset="-120"/>
              </a:rPr>
              <a:t>Implement Robust Internal Linking:</a:t>
            </a:r>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 Ensure a clear internal linking structure where pillar pages link to all supporting cluster content, and cluster content links back to its main pillar page, as well as to other related cluster content.</a:t>
            </a:r>
            <a:endParaRPr lang="en-US" sz="850" dirty="0"/>
          </a:p>
        </p:txBody>
      </p:sp>
      <p:sp>
        <p:nvSpPr>
          <p:cNvPr id="9" name="Text 7"/>
          <p:cNvSpPr/>
          <p:nvPr/>
        </p:nvSpPr>
        <p:spPr>
          <a:xfrm>
            <a:off x="396835" y="2752487"/>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This approach will establish topical authority, improve user experience, and enhance search engine rankings for a wide range of relevant queries.</a:t>
            </a:r>
            <a:endParaRPr lang="en-US" sz="850" dirty="0"/>
          </a:p>
        </p:txBody>
      </p:sp>
      <p:pic>
        <p:nvPicPr>
          <p:cNvPr id="10" name="Image 0" descr="preencoded.png">    </p:cNvPr>
          <p:cNvPicPr>
            <a:picLocks noChangeAspect="1"/>
          </p:cNvPicPr>
          <p:nvPr/>
        </p:nvPicPr>
        <p:blipFill>
          <a:blip r:embed="rId1"/>
          <a:stretch>
            <a:fillRect/>
          </a:stretch>
        </p:blipFill>
        <p:spPr>
          <a:xfrm>
            <a:off x="396835" y="3061454"/>
            <a:ext cx="13836729" cy="7550587"/>
          </a:xfrm>
          <a:prstGeom prst="rect">
            <a:avLst/>
          </a:prstGeom>
        </p:spPr>
      </p:pic>
      <p:sp>
        <p:nvSpPr>
          <p:cNvPr id="11" name="Text 8"/>
          <p:cNvSpPr/>
          <p:nvPr/>
        </p:nvSpPr>
        <p:spPr>
          <a:xfrm>
            <a:off x="5878973" y="6277405"/>
            <a:ext cx="2863299" cy="374559"/>
          </a:xfrm>
          <a:prstGeom prst="rect">
            <a:avLst/>
          </a:prstGeom>
          <a:noFill/>
          <a:ln/>
        </p:spPr>
        <p:txBody>
          <a:bodyPr wrap="none" lIns="0" tIns="0" rIns="0" bIns="0" rtlCol="0" anchor="t"/>
          <a:lstStyle/>
          <a:p>
            <a:pPr algn="ctr" indent="0" marL="0">
              <a:lnSpc>
                <a:spcPts val="1650"/>
              </a:lnSpc>
              <a:buNone/>
            </a:pPr>
            <a:r>
              <a:rPr lang="en-US" sz="1350" dirty="0">
                <a:solidFill>
                  <a:srgbClr val="FFFFFF"/>
                </a:solidFill>
                <a:latin typeface="DM Sans Semi Bold" pitchFamily="34" charset="0"/>
                <a:ea typeface="DM Sans Semi Bold" pitchFamily="34" charset="-122"/>
                <a:cs typeface="DM Sans Semi Bold" pitchFamily="34" charset="-120"/>
              </a:rPr>
              <a:t>Sports News</a:t>
            </a:r>
            <a:endParaRPr lang="en-US" sz="1350" dirty="0"/>
          </a:p>
        </p:txBody>
      </p:sp>
      <p:sp>
        <p:nvSpPr>
          <p:cNvPr id="12" name="Text 9"/>
          <p:cNvSpPr/>
          <p:nvPr/>
        </p:nvSpPr>
        <p:spPr>
          <a:xfrm>
            <a:off x="5878973" y="6758506"/>
            <a:ext cx="2863299" cy="599296"/>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Medium" pitchFamily="34" charset="0"/>
                <a:ea typeface="Inter Medium" pitchFamily="34" charset="-122"/>
                <a:cs typeface="Inter Medium" pitchFamily="34" charset="-120"/>
              </a:rPr>
              <a:t>Central pillar page for the cluster</a:t>
            </a:r>
            <a:endParaRPr lang="en-US" sz="1050" dirty="0"/>
          </a:p>
        </p:txBody>
      </p:sp>
      <p:sp>
        <p:nvSpPr>
          <p:cNvPr id="13" name="Text 10"/>
          <p:cNvSpPr/>
          <p:nvPr/>
        </p:nvSpPr>
        <p:spPr>
          <a:xfrm>
            <a:off x="10453593" y="4735885"/>
            <a:ext cx="2996476" cy="374559"/>
          </a:xfrm>
          <a:prstGeom prst="rect">
            <a:avLst/>
          </a:prstGeom>
          <a:noFill/>
          <a:ln/>
        </p:spPr>
        <p:txBody>
          <a:bodyPr wrap="none" lIns="0" tIns="0" rIns="0" bIns="0" rtlCol="0" anchor="t"/>
          <a:lstStyle/>
          <a:p>
            <a:pPr algn="ctr" indent="0" marL="0">
              <a:lnSpc>
                <a:spcPts val="1650"/>
              </a:lnSpc>
              <a:buNone/>
            </a:pPr>
            <a:r>
              <a:rPr lang="en-US" sz="1350" dirty="0">
                <a:solidFill>
                  <a:srgbClr val="FFFFFF"/>
                </a:solidFill>
                <a:latin typeface="DM Sans Semi Bold" pitchFamily="34" charset="0"/>
                <a:ea typeface="DM Sans Semi Bold" pitchFamily="34" charset="-122"/>
                <a:cs typeface="DM Sans Semi Bold" pitchFamily="34" charset="-120"/>
              </a:rPr>
              <a:t>Match Results</a:t>
            </a:r>
            <a:endParaRPr lang="en-US" sz="1350" dirty="0"/>
          </a:p>
        </p:txBody>
      </p:sp>
      <p:sp>
        <p:nvSpPr>
          <p:cNvPr id="14" name="Text 11"/>
          <p:cNvSpPr/>
          <p:nvPr/>
        </p:nvSpPr>
        <p:spPr>
          <a:xfrm>
            <a:off x="10300439" y="5216986"/>
            <a:ext cx="3302783" cy="299647"/>
          </a:xfrm>
          <a:prstGeom prst="rect">
            <a:avLst/>
          </a:prstGeom>
          <a:noFill/>
          <a:ln/>
        </p:spPr>
        <p:txBody>
          <a:bodyPr wrap="none" lIns="0" tIns="0" rIns="0" bIns="0" rtlCol="0" anchor="t"/>
          <a:lstStyle/>
          <a:p>
            <a:pPr algn="ctr" indent="0" marL="0">
              <a:lnSpc>
                <a:spcPts val="1350"/>
              </a:lnSpc>
              <a:buNone/>
            </a:pPr>
            <a:r>
              <a:rPr lang="en-US" sz="1050" dirty="0">
                <a:solidFill>
                  <a:srgbClr val="FFFFFF"/>
                </a:solidFill>
                <a:latin typeface="Inter Medium" pitchFamily="34" charset="0"/>
                <a:ea typeface="Inter Medium" pitchFamily="34" charset="-122"/>
                <a:cs typeface="Inter Medium" pitchFamily="34" charset="-120"/>
              </a:rPr>
              <a:t>Post-match summaries</a:t>
            </a:r>
            <a:endParaRPr lang="en-US" sz="1050" dirty="0"/>
          </a:p>
        </p:txBody>
      </p:sp>
      <p:sp>
        <p:nvSpPr>
          <p:cNvPr id="15" name="Text 12"/>
          <p:cNvSpPr/>
          <p:nvPr/>
        </p:nvSpPr>
        <p:spPr>
          <a:xfrm>
            <a:off x="1157859" y="8464832"/>
            <a:ext cx="2996476" cy="374559"/>
          </a:xfrm>
          <a:prstGeom prst="rect">
            <a:avLst/>
          </a:prstGeom>
          <a:noFill/>
          <a:ln/>
        </p:spPr>
        <p:txBody>
          <a:bodyPr wrap="none" lIns="0" tIns="0" rIns="0" bIns="0" rtlCol="0" anchor="t"/>
          <a:lstStyle/>
          <a:p>
            <a:pPr algn="ctr" indent="0" marL="0">
              <a:lnSpc>
                <a:spcPts val="1650"/>
              </a:lnSpc>
              <a:buNone/>
            </a:pPr>
            <a:r>
              <a:rPr lang="en-US" sz="1350" dirty="0">
                <a:solidFill>
                  <a:srgbClr val="FFFFFF"/>
                </a:solidFill>
                <a:latin typeface="DM Sans Semi Bold" pitchFamily="34" charset="0"/>
                <a:ea typeface="DM Sans Semi Bold" pitchFamily="34" charset="-122"/>
                <a:cs typeface="DM Sans Semi Bold" pitchFamily="34" charset="-120"/>
              </a:rPr>
              <a:t>Predictions</a:t>
            </a:r>
            <a:endParaRPr lang="en-US" sz="1350" dirty="0"/>
          </a:p>
        </p:txBody>
      </p:sp>
      <p:sp>
        <p:nvSpPr>
          <p:cNvPr id="16" name="Text 13"/>
          <p:cNvSpPr/>
          <p:nvPr/>
        </p:nvSpPr>
        <p:spPr>
          <a:xfrm>
            <a:off x="1004705" y="8945933"/>
            <a:ext cx="3302782" cy="299648"/>
          </a:xfrm>
          <a:prstGeom prst="rect">
            <a:avLst/>
          </a:prstGeom>
          <a:noFill/>
          <a:ln/>
        </p:spPr>
        <p:txBody>
          <a:bodyPr wrap="none" lIns="0" tIns="0" rIns="0" bIns="0" rtlCol="0" anchor="t"/>
          <a:lstStyle/>
          <a:p>
            <a:pPr algn="ctr" indent="0" marL="0">
              <a:lnSpc>
                <a:spcPts val="1350"/>
              </a:lnSpc>
              <a:buNone/>
            </a:pPr>
            <a:r>
              <a:rPr lang="en-US" sz="1050" dirty="0">
                <a:solidFill>
                  <a:srgbClr val="FFFFFF"/>
                </a:solidFill>
                <a:latin typeface="Inter Medium" pitchFamily="34" charset="0"/>
                <a:ea typeface="Inter Medium" pitchFamily="34" charset="-122"/>
                <a:cs typeface="Inter Medium" pitchFamily="34" charset="-120"/>
              </a:rPr>
              <a:t>Pre-match analysis and tips</a:t>
            </a:r>
            <a:endParaRPr lang="en-US" sz="1050" dirty="0"/>
          </a:p>
        </p:txBody>
      </p:sp>
      <p:sp>
        <p:nvSpPr>
          <p:cNvPr id="17" name="Text 14"/>
          <p:cNvSpPr/>
          <p:nvPr/>
        </p:nvSpPr>
        <p:spPr>
          <a:xfrm>
            <a:off x="1530753" y="4003413"/>
            <a:ext cx="2996476" cy="374559"/>
          </a:xfrm>
          <a:prstGeom prst="rect">
            <a:avLst/>
          </a:prstGeom>
          <a:noFill/>
          <a:ln/>
        </p:spPr>
        <p:txBody>
          <a:bodyPr wrap="none" lIns="0" tIns="0" rIns="0" bIns="0" rtlCol="0" anchor="t"/>
          <a:lstStyle/>
          <a:p>
            <a:pPr algn="ctr" indent="0" marL="0">
              <a:lnSpc>
                <a:spcPts val="1650"/>
              </a:lnSpc>
              <a:buNone/>
            </a:pPr>
            <a:r>
              <a:rPr lang="en-US" sz="1350" dirty="0">
                <a:solidFill>
                  <a:srgbClr val="464646"/>
                </a:solidFill>
                <a:latin typeface="DM Sans Semi Bold" pitchFamily="34" charset="0"/>
                <a:ea typeface="DM Sans Semi Bold" pitchFamily="34" charset="-122"/>
                <a:cs typeface="DM Sans Semi Bold" pitchFamily="34" charset="-120"/>
              </a:rPr>
              <a:t>Live Scores</a:t>
            </a:r>
            <a:endParaRPr lang="en-US" sz="1350" dirty="0"/>
          </a:p>
        </p:txBody>
      </p:sp>
      <p:sp>
        <p:nvSpPr>
          <p:cNvPr id="18" name="Text 15"/>
          <p:cNvSpPr/>
          <p:nvPr/>
        </p:nvSpPr>
        <p:spPr>
          <a:xfrm>
            <a:off x="1377600" y="4484514"/>
            <a:ext cx="3302782" cy="299647"/>
          </a:xfrm>
          <a:prstGeom prst="rect">
            <a:avLst/>
          </a:prstGeom>
          <a:noFill/>
          <a:ln/>
        </p:spPr>
        <p:txBody>
          <a:bodyPr wrap="none" lIns="0" tIns="0" rIns="0" bIns="0" rtlCol="0" anchor="t"/>
          <a:lstStyle/>
          <a:p>
            <a:pPr algn="ctr" indent="0" marL="0">
              <a:lnSpc>
                <a:spcPts val="1350"/>
              </a:lnSpc>
              <a:buNone/>
            </a:pPr>
            <a:r>
              <a:rPr lang="en-US" sz="1050" dirty="0">
                <a:solidFill>
                  <a:srgbClr val="464646"/>
                </a:solidFill>
                <a:latin typeface="Inter Medium" pitchFamily="34" charset="0"/>
                <a:ea typeface="Inter Medium" pitchFamily="34" charset="-122"/>
                <a:cs typeface="Inter Medium" pitchFamily="34" charset="-120"/>
              </a:rPr>
              <a:t>Real-time match updates</a:t>
            </a:r>
            <a:endParaRPr lang="en-US" sz="1050" dirty="0"/>
          </a:p>
        </p:txBody>
      </p:sp>
      <p:sp>
        <p:nvSpPr>
          <p:cNvPr id="19" name="Text 16"/>
          <p:cNvSpPr/>
          <p:nvPr/>
        </p:nvSpPr>
        <p:spPr>
          <a:xfrm>
            <a:off x="10054063" y="9064128"/>
            <a:ext cx="2996476" cy="374559"/>
          </a:xfrm>
          <a:prstGeom prst="rect">
            <a:avLst/>
          </a:prstGeom>
          <a:noFill/>
          <a:ln/>
        </p:spPr>
        <p:txBody>
          <a:bodyPr wrap="none" lIns="0" tIns="0" rIns="0" bIns="0" rtlCol="0" anchor="t"/>
          <a:lstStyle/>
          <a:p>
            <a:pPr algn="ctr" indent="0" marL="0">
              <a:lnSpc>
                <a:spcPts val="1650"/>
              </a:lnSpc>
              <a:buNone/>
            </a:pPr>
            <a:r>
              <a:rPr lang="en-US" sz="1350" dirty="0">
                <a:solidFill>
                  <a:srgbClr val="464646"/>
                </a:solidFill>
                <a:latin typeface="DM Sans Semi Bold" pitchFamily="34" charset="0"/>
                <a:ea typeface="DM Sans Semi Bold" pitchFamily="34" charset="-122"/>
                <a:cs typeface="DM Sans Semi Bold" pitchFamily="34" charset="-120"/>
              </a:rPr>
              <a:t>Statistics</a:t>
            </a:r>
            <a:endParaRPr lang="en-US" sz="1350" dirty="0"/>
          </a:p>
        </p:txBody>
      </p:sp>
      <p:sp>
        <p:nvSpPr>
          <p:cNvPr id="20" name="Text 17"/>
          <p:cNvSpPr/>
          <p:nvPr/>
        </p:nvSpPr>
        <p:spPr>
          <a:xfrm>
            <a:off x="9900909" y="9545229"/>
            <a:ext cx="3302783" cy="299648"/>
          </a:xfrm>
          <a:prstGeom prst="rect">
            <a:avLst/>
          </a:prstGeom>
          <a:noFill/>
          <a:ln/>
        </p:spPr>
        <p:txBody>
          <a:bodyPr wrap="none" lIns="0" tIns="0" rIns="0" bIns="0" rtlCol="0" anchor="t"/>
          <a:lstStyle/>
          <a:p>
            <a:pPr algn="ctr" indent="0" marL="0">
              <a:lnSpc>
                <a:spcPts val="1350"/>
              </a:lnSpc>
              <a:buNone/>
            </a:pPr>
            <a:r>
              <a:rPr lang="en-US" sz="1050" dirty="0">
                <a:solidFill>
                  <a:srgbClr val="464646"/>
                </a:solidFill>
                <a:latin typeface="Inter Medium" pitchFamily="34" charset="0"/>
                <a:ea typeface="Inter Medium" pitchFamily="34" charset="-122"/>
                <a:cs typeface="Inter Medium" pitchFamily="34" charset="-120"/>
              </a:rPr>
              <a:t>Player and team data</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417790" y="328255"/>
            <a:ext cx="5148382" cy="373023"/>
          </a:xfrm>
          <a:prstGeom prst="rect">
            <a:avLst/>
          </a:prstGeom>
          <a:noFill/>
          <a:ln/>
        </p:spPr>
        <p:txBody>
          <a:bodyPr wrap="none" lIns="0" tIns="0" rIns="0" bIns="0" rtlCol="0" anchor="t"/>
          <a:lstStyle/>
          <a:p>
            <a:pPr algn="l" indent="0" marL="0">
              <a:lnSpc>
                <a:spcPts val="2900"/>
              </a:lnSpc>
              <a:buNone/>
            </a:pPr>
            <a:r>
              <a:rPr lang="en-US" sz="2350" dirty="0">
                <a:solidFill>
                  <a:srgbClr val="030303"/>
                </a:solidFill>
                <a:latin typeface="DM Sans Semi Bold" pitchFamily="34" charset="0"/>
                <a:ea typeface="DM Sans Semi Bold" pitchFamily="34" charset="-122"/>
                <a:cs typeface="DM Sans Semi Bold" pitchFamily="34" charset="-120"/>
              </a:rPr>
              <a:t>Modeling-Based Recommendations</a:t>
            </a:r>
            <a:endParaRPr lang="en-US" sz="2350" dirty="0"/>
          </a:p>
        </p:txBody>
      </p:sp>
      <p:sp>
        <p:nvSpPr>
          <p:cNvPr id="3" name="Text 1"/>
          <p:cNvSpPr/>
          <p:nvPr/>
        </p:nvSpPr>
        <p:spPr>
          <a:xfrm>
            <a:off x="417790" y="987743"/>
            <a:ext cx="8160306" cy="381952"/>
          </a:xfrm>
          <a:prstGeom prst="rect">
            <a:avLst/>
          </a:prstGeom>
          <a:noFill/>
          <a:ln/>
        </p:spPr>
        <p:txBody>
          <a:bodyPr wrap="square" lIns="0" tIns="0" rIns="0" bIns="0" rtlCol="0" anchor="t"/>
          <a:lstStyle/>
          <a:p>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Our regression model, with an R-squared value of approximately </a:t>
            </a:r>
            <a:pPr algn="l" indent="0" marL="0">
              <a:lnSpc>
                <a:spcPts val="1500"/>
              </a:lnSpc>
              <a:buNone/>
            </a:pPr>
            <a:r>
              <a:rPr lang="en-US" sz="900" dirty="0">
                <a:solidFill>
                  <a:srgbClr val="007BFF"/>
                </a:solidFill>
                <a:latin typeface="Inter Medium" pitchFamily="34" charset="0"/>
                <a:ea typeface="Inter Medium" pitchFamily="34" charset="-122"/>
                <a:cs typeface="Inter Medium" pitchFamily="34" charset="-120"/>
              </a:rPr>
              <a:t>0.667</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provides valuable insights into the factors influencing Click-Through Rate (CTR).</a:t>
            </a:r>
            <a:endParaRPr lang="en-US" sz="900" dirty="0"/>
          </a:p>
        </p:txBody>
      </p:sp>
      <p:sp>
        <p:nvSpPr>
          <p:cNvPr id="4" name="Text 2"/>
          <p:cNvSpPr/>
          <p:nvPr/>
        </p:nvSpPr>
        <p:spPr>
          <a:xfrm>
            <a:off x="417790" y="1488996"/>
            <a:ext cx="3209568" cy="223838"/>
          </a:xfrm>
          <a:prstGeom prst="rect">
            <a:avLst/>
          </a:prstGeom>
          <a:noFill/>
          <a:ln/>
        </p:spPr>
        <p:txBody>
          <a:bodyPr wrap="none" lIns="0" tIns="0" rIns="0" bIns="0" rtlCol="0" anchor="t"/>
          <a:lstStyle/>
          <a:p>
            <a:pPr algn="l" indent="0" marL="0">
              <a:lnSpc>
                <a:spcPts val="1750"/>
              </a:lnSpc>
              <a:buNone/>
            </a:pPr>
            <a:r>
              <a:rPr lang="en-US" sz="1400" dirty="0">
                <a:solidFill>
                  <a:srgbClr val="030303"/>
                </a:solidFill>
                <a:latin typeface="DM Sans Semi Bold" pitchFamily="34" charset="0"/>
                <a:ea typeface="DM Sans Semi Bold" pitchFamily="34" charset="-122"/>
                <a:cs typeface="DM Sans Semi Bold" pitchFamily="34" charset="-120"/>
              </a:rPr>
              <a:t>1) Key Findings about CTR Influencers</a:t>
            </a:r>
            <a:endParaRPr lang="en-US" sz="1400" dirty="0"/>
          </a:p>
        </p:txBody>
      </p:sp>
      <p:sp>
        <p:nvSpPr>
          <p:cNvPr id="5" name="Text 3"/>
          <p:cNvSpPr/>
          <p:nvPr/>
        </p:nvSpPr>
        <p:spPr>
          <a:xfrm>
            <a:off x="417790" y="1832134"/>
            <a:ext cx="8160306" cy="381952"/>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464646"/>
                </a:solidFill>
                <a:latin typeface="Inter Medium" pitchFamily="34" charset="0"/>
                <a:ea typeface="Inter Medium" pitchFamily="34" charset="-122"/>
                <a:cs typeface="Inter Medium" pitchFamily="34" charset="-120"/>
              </a:rPr>
              <a:t>Ranking Position:</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Unsurprisingly, higher ranking positions (e.g., #1-3) correlate with significantly higher CTRs. Each incremental improvement in rank yields a disproportionate increase in clicks.</a:t>
            </a:r>
            <a:endParaRPr lang="en-US" sz="900" dirty="0"/>
          </a:p>
        </p:txBody>
      </p:sp>
      <p:sp>
        <p:nvSpPr>
          <p:cNvPr id="6" name="Text 4"/>
          <p:cNvSpPr/>
          <p:nvPr/>
        </p:nvSpPr>
        <p:spPr>
          <a:xfrm>
            <a:off x="417790" y="2255758"/>
            <a:ext cx="8160306" cy="381952"/>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464646"/>
                </a:solidFill>
                <a:latin typeface="Inter Medium" pitchFamily="34" charset="0"/>
                <a:ea typeface="Inter Medium" pitchFamily="34" charset="-122"/>
                <a:cs typeface="Inter Medium" pitchFamily="34" charset="-120"/>
              </a:rPr>
              <a:t>Impressions:</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While impressions are a prerequisite for clicks, the model indicates that a high volume of impressions without a corresponding improvement in rank does not significantly boost CTR on its own. It's about visibility combined with relevance and position.</a:t>
            </a:r>
            <a:endParaRPr lang="en-US" sz="900" dirty="0"/>
          </a:p>
        </p:txBody>
      </p:sp>
      <p:sp>
        <p:nvSpPr>
          <p:cNvPr id="7" name="Text 5"/>
          <p:cNvSpPr/>
          <p:nvPr/>
        </p:nvSpPr>
        <p:spPr>
          <a:xfrm>
            <a:off x="417790" y="2679383"/>
            <a:ext cx="8160306" cy="381952"/>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464646"/>
                </a:solidFill>
                <a:latin typeface="Inter Medium" pitchFamily="34" charset="0"/>
                <a:ea typeface="Inter Medium" pitchFamily="34" charset="-122"/>
                <a:cs typeface="Inter Medium" pitchFamily="34" charset="-120"/>
              </a:rPr>
              <a:t>Competitor Position:</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The model suggests that the presence and ranking of strong competitors directly impact our CTR, particularly when they occupy the top positions. Outranking key competitors is crucial for capturing attention.</a:t>
            </a:r>
            <a:endParaRPr lang="en-US" sz="900" dirty="0"/>
          </a:p>
        </p:txBody>
      </p:sp>
      <p:sp>
        <p:nvSpPr>
          <p:cNvPr id="8" name="Text 6"/>
          <p:cNvSpPr/>
          <p:nvPr/>
        </p:nvSpPr>
        <p:spPr>
          <a:xfrm>
            <a:off x="417790" y="3103007"/>
            <a:ext cx="8160306" cy="381952"/>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464646"/>
                </a:solidFill>
                <a:latin typeface="Inter Medium" pitchFamily="34" charset="0"/>
                <a:ea typeface="Inter Medium" pitchFamily="34" charset="-122"/>
                <a:cs typeface="Inter Medium" pitchFamily="34" charset="-120"/>
              </a:rPr>
              <a:t>Search Volume:</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Keywords with higher search volume, even at lower ranking positions, tend to generate more total clicks, although their individual CTRs might be lower than high-ranking, lower-volume keywords.</a:t>
            </a:r>
            <a:endParaRPr lang="en-US" sz="900" dirty="0"/>
          </a:p>
        </p:txBody>
      </p:sp>
      <p:sp>
        <p:nvSpPr>
          <p:cNvPr id="9" name="Text 7"/>
          <p:cNvSpPr/>
          <p:nvPr/>
        </p:nvSpPr>
        <p:spPr>
          <a:xfrm>
            <a:off x="417790" y="3604260"/>
            <a:ext cx="4565213" cy="223838"/>
          </a:xfrm>
          <a:prstGeom prst="rect">
            <a:avLst/>
          </a:prstGeom>
          <a:noFill/>
          <a:ln/>
        </p:spPr>
        <p:txBody>
          <a:bodyPr wrap="none" lIns="0" tIns="0" rIns="0" bIns="0" rtlCol="0" anchor="t"/>
          <a:lstStyle/>
          <a:p>
            <a:pPr algn="l" indent="0" marL="0">
              <a:lnSpc>
                <a:spcPts val="1750"/>
              </a:lnSpc>
              <a:buNone/>
            </a:pPr>
            <a:r>
              <a:rPr lang="en-US" sz="1400" dirty="0">
                <a:solidFill>
                  <a:srgbClr val="030303"/>
                </a:solidFill>
                <a:latin typeface="DM Sans Semi Bold" pitchFamily="34" charset="0"/>
                <a:ea typeface="DM Sans Semi Bold" pitchFamily="34" charset="-122"/>
                <a:cs typeface="DM Sans Semi Bold" pitchFamily="34" charset="-120"/>
              </a:rPr>
              <a:t>2) Actionable Recommendations based on the Model</a:t>
            </a:r>
            <a:endParaRPr lang="en-US" sz="1400" dirty="0"/>
          </a:p>
        </p:txBody>
      </p:sp>
      <p:sp>
        <p:nvSpPr>
          <p:cNvPr id="10" name="Text 8"/>
          <p:cNvSpPr/>
          <p:nvPr/>
        </p:nvSpPr>
        <p:spPr>
          <a:xfrm>
            <a:off x="417790" y="3947398"/>
            <a:ext cx="8160306" cy="381952"/>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464646"/>
                </a:solidFill>
                <a:latin typeface="Inter Medium" pitchFamily="34" charset="0"/>
                <a:ea typeface="Inter Medium" pitchFamily="34" charset="-122"/>
                <a:cs typeface="Inter Medium" pitchFamily="34" charset="-120"/>
              </a:rPr>
              <a:t>Target Top Ranks:</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Focus optimization efforts on pushing critical keywords into the top 3 positions, as this is where the most significant CTR gains are observed.</a:t>
            </a:r>
            <a:endParaRPr lang="en-US" sz="900" dirty="0"/>
          </a:p>
        </p:txBody>
      </p:sp>
      <p:sp>
        <p:nvSpPr>
          <p:cNvPr id="11" name="Text 9"/>
          <p:cNvSpPr/>
          <p:nvPr/>
        </p:nvSpPr>
        <p:spPr>
          <a:xfrm>
            <a:off x="417790" y="4371023"/>
            <a:ext cx="8160306" cy="381952"/>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464646"/>
                </a:solidFill>
                <a:latin typeface="Inter Medium" pitchFamily="34" charset="0"/>
                <a:ea typeface="Inter Medium" pitchFamily="34" charset="-122"/>
                <a:cs typeface="Inter Medium" pitchFamily="34" charset="-120"/>
              </a:rPr>
              <a:t>Optimize Snippets:</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For high-impression keywords, even if not top-ranked, refine meta descriptions and titles to be more compelling and encourage clicks over competitors.</a:t>
            </a:r>
            <a:endParaRPr lang="en-US" sz="900" dirty="0"/>
          </a:p>
        </p:txBody>
      </p:sp>
      <p:sp>
        <p:nvSpPr>
          <p:cNvPr id="12" name="Text 10"/>
          <p:cNvSpPr/>
          <p:nvPr/>
        </p:nvSpPr>
        <p:spPr>
          <a:xfrm>
            <a:off x="417790" y="4794647"/>
            <a:ext cx="8160306" cy="381952"/>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464646"/>
                </a:solidFill>
                <a:latin typeface="Inter Medium" pitchFamily="34" charset="0"/>
                <a:ea typeface="Inter Medium" pitchFamily="34" charset="-122"/>
                <a:cs typeface="Inter Medium" pitchFamily="34" charset="-120"/>
              </a:rPr>
              <a:t>Competitive Analysis:</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Regularly monitor competitor rankings for shared keywords and adapt content and SEO strategies to directly compete for higher positions.</a:t>
            </a:r>
            <a:endParaRPr lang="en-US" sz="900" dirty="0"/>
          </a:p>
        </p:txBody>
      </p:sp>
      <p:sp>
        <p:nvSpPr>
          <p:cNvPr id="13" name="Text 11"/>
          <p:cNvSpPr/>
          <p:nvPr/>
        </p:nvSpPr>
        <p:spPr>
          <a:xfrm>
            <a:off x="417790" y="5218271"/>
            <a:ext cx="8160306" cy="381952"/>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464646"/>
                </a:solidFill>
                <a:latin typeface="Inter Medium" pitchFamily="34" charset="0"/>
                <a:ea typeface="Inter Medium" pitchFamily="34" charset="-122"/>
                <a:cs typeface="Inter Medium" pitchFamily="34" charset="-120"/>
              </a:rPr>
              <a:t>Leverage High Volume:</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For high-search-volume keywords where top ranks are harder to achieve, consider content expansion to capture more long-tail variations and improve overall visibility and click potential.</a:t>
            </a:r>
            <a:endParaRPr lang="en-US" sz="900" dirty="0"/>
          </a:p>
        </p:txBody>
      </p:sp>
      <p:sp>
        <p:nvSpPr>
          <p:cNvPr id="14" name="Text 12"/>
          <p:cNvSpPr/>
          <p:nvPr/>
        </p:nvSpPr>
        <p:spPr>
          <a:xfrm>
            <a:off x="417790" y="5719524"/>
            <a:ext cx="3224570" cy="223838"/>
          </a:xfrm>
          <a:prstGeom prst="rect">
            <a:avLst/>
          </a:prstGeom>
          <a:noFill/>
          <a:ln/>
        </p:spPr>
        <p:txBody>
          <a:bodyPr wrap="none" lIns="0" tIns="0" rIns="0" bIns="0" rtlCol="0" anchor="t"/>
          <a:lstStyle/>
          <a:p>
            <a:pPr algn="l" indent="0" marL="0">
              <a:lnSpc>
                <a:spcPts val="1750"/>
              </a:lnSpc>
              <a:buNone/>
            </a:pPr>
            <a:r>
              <a:rPr lang="en-US" sz="1400" dirty="0">
                <a:solidFill>
                  <a:srgbClr val="030303"/>
                </a:solidFill>
                <a:latin typeface="DM Sans Semi Bold" pitchFamily="34" charset="0"/>
                <a:ea typeface="DM Sans Semi Bold" pitchFamily="34" charset="-122"/>
                <a:cs typeface="DM Sans Semi Bold" pitchFamily="34" charset="-120"/>
              </a:rPr>
              <a:t>3) Next Steps for Model Improvement</a:t>
            </a:r>
            <a:endParaRPr lang="en-US" sz="1400" dirty="0"/>
          </a:p>
        </p:txBody>
      </p:sp>
      <p:sp>
        <p:nvSpPr>
          <p:cNvPr id="15" name="Text 13"/>
          <p:cNvSpPr/>
          <p:nvPr/>
        </p:nvSpPr>
        <p:spPr>
          <a:xfrm>
            <a:off x="417790" y="6062663"/>
            <a:ext cx="8160306" cy="190976"/>
          </a:xfrm>
          <a:prstGeom prst="rect">
            <a:avLst/>
          </a:prstGeom>
          <a:noFill/>
          <a:ln/>
        </p:spPr>
        <p:txBody>
          <a:bodyPr wrap="none" lIns="0" tIns="0" rIns="0" bIns="0" rtlCol="0" anchor="t"/>
          <a:lstStyle/>
          <a:p>
            <a:pPr algn="l" marL="342900" indent="-342900">
              <a:lnSpc>
                <a:spcPts val="1500"/>
              </a:lnSpc>
              <a:buSzPct val="100000"/>
              <a:buChar char="•"/>
            </a:pPr>
            <a:r>
              <a:rPr lang="en-US" sz="900" b="1" dirty="0">
                <a:solidFill>
                  <a:srgbClr val="464646"/>
                </a:solidFill>
                <a:latin typeface="Inter Medium" pitchFamily="34" charset="0"/>
                <a:ea typeface="Inter Medium" pitchFamily="34" charset="-122"/>
                <a:cs typeface="Inter Medium" pitchFamily="34" charset="-120"/>
              </a:rPr>
              <a:t>More Data:</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Continuously feed the model with fresh data to refine its predictions and identify emerging trends in CTR influencing factors.</a:t>
            </a:r>
            <a:endParaRPr lang="en-US" sz="900" dirty="0"/>
          </a:p>
        </p:txBody>
      </p:sp>
      <p:sp>
        <p:nvSpPr>
          <p:cNvPr id="16" name="Text 14"/>
          <p:cNvSpPr/>
          <p:nvPr/>
        </p:nvSpPr>
        <p:spPr>
          <a:xfrm>
            <a:off x="417790" y="6295311"/>
            <a:ext cx="8160306" cy="381952"/>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464646"/>
                </a:solidFill>
                <a:latin typeface="Inter Medium" pitchFamily="34" charset="0"/>
                <a:ea typeface="Inter Medium" pitchFamily="34" charset="-122"/>
                <a:cs typeface="Inter Medium" pitchFamily="34" charset="-120"/>
              </a:rPr>
              <a:t>Sophisticated Model:</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Explore advanced machine learning models beyond multiple linear regression, such as gradient boosting or neural networks, to capture more complex non-linear relationships.</a:t>
            </a:r>
            <a:endParaRPr lang="en-US" sz="900" dirty="0"/>
          </a:p>
        </p:txBody>
      </p:sp>
      <p:sp>
        <p:nvSpPr>
          <p:cNvPr id="17" name="Text 15"/>
          <p:cNvSpPr/>
          <p:nvPr/>
        </p:nvSpPr>
        <p:spPr>
          <a:xfrm>
            <a:off x="417790" y="6718935"/>
            <a:ext cx="8160306" cy="381952"/>
          </a:xfrm>
          <a:prstGeom prst="rect">
            <a:avLst/>
          </a:prstGeom>
          <a:noFill/>
          <a:ln/>
        </p:spPr>
        <p:txBody>
          <a:bodyPr wrap="square" lIns="0" tIns="0" rIns="0" bIns="0" rtlCol="0" anchor="t"/>
          <a:lstStyle/>
          <a:p>
            <a:pPr algn="l" marL="342900" indent="-342900">
              <a:lnSpc>
                <a:spcPts val="1500"/>
              </a:lnSpc>
              <a:buSzPct val="100000"/>
              <a:buChar char="•"/>
            </a:pPr>
            <a:r>
              <a:rPr lang="en-US" sz="900" b="1" dirty="0">
                <a:solidFill>
                  <a:srgbClr val="464646"/>
                </a:solidFill>
                <a:latin typeface="Inter Medium" pitchFamily="34" charset="0"/>
                <a:ea typeface="Inter Medium" pitchFamily="34" charset="-122"/>
                <a:cs typeface="Inter Medium" pitchFamily="34" charset="-120"/>
              </a:rPr>
              <a:t>Additional Variables:</a:t>
            </a:r>
            <a:pPr algn="l" indent="0" marL="0">
              <a:lnSpc>
                <a:spcPts val="1500"/>
              </a:lnSpc>
              <a:buNone/>
            </a:pPr>
            <a:r>
              <a:rPr lang="en-US" sz="900" dirty="0">
                <a:solidFill>
                  <a:srgbClr val="464646"/>
                </a:solidFill>
                <a:latin typeface="Inter Medium" pitchFamily="34" charset="0"/>
                <a:ea typeface="Inter Medium" pitchFamily="34" charset="-122"/>
                <a:cs typeface="Inter Medium" pitchFamily="34" charset="-120"/>
              </a:rPr>
              <a:t> Incorporate new features into the model, such as page load speed, mobile-friendliness scores, and user engagement metrics, to enhance predictive accuracy.</a:t>
            </a:r>
            <a:endParaRPr lang="en-US" sz="900" dirty="0"/>
          </a:p>
        </p:txBody>
      </p:sp>
      <p:pic>
        <p:nvPicPr>
          <p:cNvPr id="18" name="Image 0" descr="preencoded.png">    </p:cNvPr>
          <p:cNvPicPr>
            <a:picLocks noChangeAspect="1"/>
          </p:cNvPicPr>
          <p:nvPr/>
        </p:nvPicPr>
        <p:blipFill>
          <a:blip r:embed="rId1"/>
          <a:stretch>
            <a:fillRect/>
          </a:stretch>
        </p:blipFill>
        <p:spPr>
          <a:xfrm>
            <a:off x="8876943" y="1014651"/>
            <a:ext cx="5343168" cy="3990380"/>
          </a:xfrm>
          <a:prstGeom prst="rect">
            <a:avLst/>
          </a:prstGeom>
        </p:spPr>
      </p:pic>
      <p:pic>
        <p:nvPicPr>
          <p:cNvPr id="19" name="Image 1" descr="preencoded.png">    </p:cNvPr>
          <p:cNvPicPr>
            <a:picLocks noChangeAspect="1"/>
          </p:cNvPicPr>
          <p:nvPr/>
        </p:nvPicPr>
        <p:blipFill>
          <a:blip r:embed="rId2"/>
          <a:stretch>
            <a:fillRect/>
          </a:stretch>
        </p:blipFill>
        <p:spPr>
          <a:xfrm>
            <a:off x="8876943" y="5139333"/>
            <a:ext cx="5261729" cy="4149923"/>
          </a:xfrm>
          <a:prstGeom prst="rect">
            <a:avLst/>
          </a:prstGeom>
        </p:spPr>
      </p:pic>
      <p:sp>
        <p:nvSpPr>
          <p:cNvPr id="20" name="Text 16"/>
          <p:cNvSpPr/>
          <p:nvPr/>
        </p:nvSpPr>
        <p:spPr>
          <a:xfrm>
            <a:off x="8876943" y="9423559"/>
            <a:ext cx="1492210" cy="186452"/>
          </a:xfrm>
          <a:prstGeom prst="rect">
            <a:avLst/>
          </a:prstGeom>
          <a:noFill/>
          <a:ln/>
        </p:spPr>
        <p:txBody>
          <a:bodyPr wrap="none" lIns="0" tIns="0" rIns="0" bIns="0" rtlCol="0" anchor="t"/>
          <a:lstStyle/>
          <a:p>
            <a:pPr algn="l" indent="0" marL="0">
              <a:lnSpc>
                <a:spcPts val="1450"/>
              </a:lnSpc>
              <a:buNone/>
            </a:pPr>
            <a:endParaRPr lang="en-US" sz="11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396835" y="311825"/>
            <a:ext cx="4034909" cy="354330"/>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Overall Prioritized Action Plan</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Here's a breakdown of our strategic actions, categorized by their intended timeframe, designed to optimize our SEO performance and achieve sustainable growth.</a:t>
            </a:r>
            <a:endParaRPr lang="en-US" sz="850" dirty="0"/>
          </a:p>
        </p:txBody>
      </p:sp>
      <p:sp>
        <p:nvSpPr>
          <p:cNvPr id="4" name="Shape 2"/>
          <p:cNvSpPr/>
          <p:nvPr/>
        </p:nvSpPr>
        <p:spPr>
          <a:xfrm>
            <a:off x="7307580" y="1201936"/>
            <a:ext cx="15240" cy="3081099"/>
          </a:xfrm>
          <a:prstGeom prst="roundRect">
            <a:avLst>
              <a:gd name="adj" fmla="val 111628"/>
            </a:avLst>
          </a:prstGeom>
          <a:solidFill>
            <a:srgbClr val="D8D4D4"/>
          </a:solidFill>
          <a:ln/>
        </p:spPr>
      </p:sp>
      <p:sp>
        <p:nvSpPr>
          <p:cNvPr id="5" name="Shape 3"/>
          <p:cNvSpPr/>
          <p:nvPr/>
        </p:nvSpPr>
        <p:spPr>
          <a:xfrm>
            <a:off x="6990278" y="1852613"/>
            <a:ext cx="340162" cy="15240"/>
          </a:xfrm>
          <a:prstGeom prst="roundRect">
            <a:avLst>
              <a:gd name="adj" fmla="val 111628"/>
            </a:avLst>
          </a:prstGeom>
          <a:solidFill>
            <a:srgbClr val="D8D4D4"/>
          </a:solidFill>
          <a:ln/>
        </p:spPr>
      </p:sp>
      <p:sp>
        <p:nvSpPr>
          <p:cNvPr id="6" name="Shape 4"/>
          <p:cNvSpPr/>
          <p:nvPr/>
        </p:nvSpPr>
        <p:spPr>
          <a:xfrm>
            <a:off x="7272695" y="1817727"/>
            <a:ext cx="85011" cy="85011"/>
          </a:xfrm>
          <a:prstGeom prst="roundRect">
            <a:avLst>
              <a:gd name="adj" fmla="val 537813"/>
            </a:avLst>
          </a:prstGeom>
          <a:solidFill>
            <a:srgbClr val="1C9770"/>
          </a:solidFill>
          <a:ln/>
        </p:spPr>
      </p:sp>
      <p:sp>
        <p:nvSpPr>
          <p:cNvPr id="7" name="Shape 5"/>
          <p:cNvSpPr/>
          <p:nvPr/>
        </p:nvSpPr>
        <p:spPr>
          <a:xfrm>
            <a:off x="396835" y="1201936"/>
            <a:ext cx="6578203" cy="1316593"/>
          </a:xfrm>
          <a:prstGeom prst="roundRect">
            <a:avLst>
              <a:gd name="adj" fmla="val 1292"/>
            </a:avLst>
          </a:prstGeom>
          <a:solidFill>
            <a:srgbClr val="F2EEEE"/>
          </a:solidFill>
          <a:ln/>
        </p:spPr>
      </p:sp>
      <p:sp>
        <p:nvSpPr>
          <p:cNvPr id="8" name="Text 6"/>
          <p:cNvSpPr/>
          <p:nvPr/>
        </p:nvSpPr>
        <p:spPr>
          <a:xfrm>
            <a:off x="5308521" y="1315283"/>
            <a:ext cx="1553170" cy="177165"/>
          </a:xfrm>
          <a:prstGeom prst="rect">
            <a:avLst/>
          </a:prstGeom>
          <a:noFill/>
          <a:ln/>
        </p:spPr>
        <p:txBody>
          <a:bodyPr wrap="none" lIns="0" tIns="0" rIns="0" bIns="0" rtlCol="0" anchor="t"/>
          <a:lstStyle/>
          <a:p>
            <a:pPr algn="r"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Immediate (1-2 weeks)</a:t>
            </a:r>
            <a:endParaRPr lang="en-US" sz="1100" dirty="0"/>
          </a:p>
        </p:txBody>
      </p:sp>
      <p:sp>
        <p:nvSpPr>
          <p:cNvPr id="9" name="Text 7"/>
          <p:cNvSpPr/>
          <p:nvPr/>
        </p:nvSpPr>
        <p:spPr>
          <a:xfrm>
            <a:off x="510183" y="1560433"/>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Prioritize critical on-page SEO fixes based on audit.</a:t>
            </a:r>
            <a:endParaRPr lang="en-US" sz="850" dirty="0"/>
          </a:p>
        </p:txBody>
      </p:sp>
      <p:sp>
        <p:nvSpPr>
          <p:cNvPr id="10" name="Text 8"/>
          <p:cNvSpPr/>
          <p:nvPr/>
        </p:nvSpPr>
        <p:spPr>
          <a:xfrm>
            <a:off x="510183" y="1781532"/>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Implement FAQ, Article, Breadcrumb, and SportsEvent schema.</a:t>
            </a:r>
            <a:endParaRPr lang="en-US" sz="850" dirty="0"/>
          </a:p>
        </p:txBody>
      </p:sp>
      <p:sp>
        <p:nvSpPr>
          <p:cNvPr id="11" name="Text 9"/>
          <p:cNvSpPr/>
          <p:nvPr/>
        </p:nvSpPr>
        <p:spPr>
          <a:xfrm>
            <a:off x="510183" y="2002631"/>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Compress images and reduce JavaScript overhead on key pages.</a:t>
            </a:r>
            <a:endParaRPr lang="en-US" sz="850" dirty="0"/>
          </a:p>
        </p:txBody>
      </p:sp>
      <p:sp>
        <p:nvSpPr>
          <p:cNvPr id="12" name="Text 10"/>
          <p:cNvSpPr/>
          <p:nvPr/>
        </p:nvSpPr>
        <p:spPr>
          <a:xfrm>
            <a:off x="510183" y="2223730"/>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Rewrite titles and descriptions for identified low-CTR pages.</a:t>
            </a:r>
            <a:endParaRPr lang="en-US" sz="850" dirty="0"/>
          </a:p>
        </p:txBody>
      </p:sp>
      <p:sp>
        <p:nvSpPr>
          <p:cNvPr id="13" name="Shape 11"/>
          <p:cNvSpPr/>
          <p:nvPr/>
        </p:nvSpPr>
        <p:spPr>
          <a:xfrm>
            <a:off x="7299960" y="2533055"/>
            <a:ext cx="340162" cy="15240"/>
          </a:xfrm>
          <a:prstGeom prst="roundRect">
            <a:avLst>
              <a:gd name="adj" fmla="val 111628"/>
            </a:avLst>
          </a:prstGeom>
          <a:solidFill>
            <a:srgbClr val="D8D4D4"/>
          </a:solidFill>
          <a:ln/>
        </p:spPr>
      </p:sp>
      <p:sp>
        <p:nvSpPr>
          <p:cNvPr id="14" name="Shape 12"/>
          <p:cNvSpPr/>
          <p:nvPr/>
        </p:nvSpPr>
        <p:spPr>
          <a:xfrm>
            <a:off x="7272695" y="2498169"/>
            <a:ext cx="85011" cy="85011"/>
          </a:xfrm>
          <a:prstGeom prst="roundRect">
            <a:avLst>
              <a:gd name="adj" fmla="val 537813"/>
            </a:avLst>
          </a:prstGeom>
          <a:solidFill>
            <a:srgbClr val="1C9770"/>
          </a:solidFill>
          <a:ln/>
        </p:spPr>
      </p:sp>
      <p:sp>
        <p:nvSpPr>
          <p:cNvPr id="15" name="Shape 13"/>
          <p:cNvSpPr/>
          <p:nvPr/>
        </p:nvSpPr>
        <p:spPr>
          <a:xfrm>
            <a:off x="7655362" y="1882378"/>
            <a:ext cx="6578203" cy="1316593"/>
          </a:xfrm>
          <a:prstGeom prst="roundRect">
            <a:avLst>
              <a:gd name="adj" fmla="val 1292"/>
            </a:avLst>
          </a:prstGeom>
          <a:solidFill>
            <a:srgbClr val="F2EEEE"/>
          </a:solidFill>
          <a:ln/>
        </p:spPr>
      </p:sp>
      <p:sp>
        <p:nvSpPr>
          <p:cNvPr id="16" name="Text 14"/>
          <p:cNvSpPr/>
          <p:nvPr/>
        </p:nvSpPr>
        <p:spPr>
          <a:xfrm>
            <a:off x="7768709" y="1995726"/>
            <a:ext cx="1661041" cy="177165"/>
          </a:xfrm>
          <a:prstGeom prst="rect">
            <a:avLst/>
          </a:prstGeom>
          <a:noFill/>
          <a:ln/>
        </p:spPr>
        <p:txBody>
          <a:bodyPr wrap="none" lIns="0" tIns="0" rIns="0" bIns="0" rtlCol="0" anchor="t"/>
          <a:lstStyle/>
          <a:p>
            <a:pPr algn="l"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Short Term (1-2 months)</a:t>
            </a:r>
            <a:endParaRPr lang="en-US" sz="1100" dirty="0"/>
          </a:p>
        </p:txBody>
      </p:sp>
      <p:sp>
        <p:nvSpPr>
          <p:cNvPr id="17" name="Text 15"/>
          <p:cNvSpPr/>
          <p:nvPr/>
        </p:nvSpPr>
        <p:spPr>
          <a:xfrm>
            <a:off x="7768709" y="2240875"/>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Develop initial pillar pages for major sports/leagues (e.g., "Football Hub").</a:t>
            </a:r>
            <a:endParaRPr lang="en-US" sz="850" dirty="0"/>
          </a:p>
        </p:txBody>
      </p:sp>
      <p:sp>
        <p:nvSpPr>
          <p:cNvPr id="18" name="Text 16"/>
          <p:cNvSpPr/>
          <p:nvPr/>
        </p:nvSpPr>
        <p:spPr>
          <a:xfrm>
            <a:off x="7768709" y="2461974"/>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Create supporting cluster content for live scores, match results, and predictions.</a:t>
            </a:r>
            <a:endParaRPr lang="en-US" sz="850" dirty="0"/>
          </a:p>
        </p:txBody>
      </p:sp>
      <p:sp>
        <p:nvSpPr>
          <p:cNvPr id="19" name="Text 17"/>
          <p:cNvSpPr/>
          <p:nvPr/>
        </p:nvSpPr>
        <p:spPr>
          <a:xfrm>
            <a:off x="7768709" y="2683073"/>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Execute targeted backlink acquisition campaigns for high-priority keywords.</a:t>
            </a:r>
            <a:endParaRPr lang="en-US" sz="850" dirty="0"/>
          </a:p>
        </p:txBody>
      </p:sp>
      <p:sp>
        <p:nvSpPr>
          <p:cNvPr id="20" name="Text 18"/>
          <p:cNvSpPr/>
          <p:nvPr/>
        </p:nvSpPr>
        <p:spPr>
          <a:xfrm>
            <a:off x="7768709" y="2904173"/>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Refine snippet optimization for high-impression keywords.</a:t>
            </a:r>
            <a:endParaRPr lang="en-US" sz="850" dirty="0"/>
          </a:p>
        </p:txBody>
      </p:sp>
      <p:sp>
        <p:nvSpPr>
          <p:cNvPr id="21" name="Shape 19"/>
          <p:cNvSpPr/>
          <p:nvPr/>
        </p:nvSpPr>
        <p:spPr>
          <a:xfrm>
            <a:off x="6990278" y="3506510"/>
            <a:ext cx="340162" cy="15240"/>
          </a:xfrm>
          <a:prstGeom prst="roundRect">
            <a:avLst>
              <a:gd name="adj" fmla="val 111628"/>
            </a:avLst>
          </a:prstGeom>
          <a:solidFill>
            <a:srgbClr val="D8D4D4"/>
          </a:solidFill>
          <a:ln/>
        </p:spPr>
      </p:sp>
      <p:sp>
        <p:nvSpPr>
          <p:cNvPr id="22" name="Shape 20"/>
          <p:cNvSpPr/>
          <p:nvPr/>
        </p:nvSpPr>
        <p:spPr>
          <a:xfrm>
            <a:off x="7272695" y="3471624"/>
            <a:ext cx="85011" cy="85011"/>
          </a:xfrm>
          <a:prstGeom prst="roundRect">
            <a:avLst>
              <a:gd name="adj" fmla="val 537813"/>
            </a:avLst>
          </a:prstGeom>
          <a:solidFill>
            <a:srgbClr val="1C9770"/>
          </a:solidFill>
          <a:ln/>
        </p:spPr>
      </p:sp>
      <p:sp>
        <p:nvSpPr>
          <p:cNvPr id="23" name="Shape 21"/>
          <p:cNvSpPr/>
          <p:nvPr/>
        </p:nvSpPr>
        <p:spPr>
          <a:xfrm>
            <a:off x="396835" y="2745343"/>
            <a:ext cx="6578203" cy="1537692"/>
          </a:xfrm>
          <a:prstGeom prst="roundRect">
            <a:avLst>
              <a:gd name="adj" fmla="val 1106"/>
            </a:avLst>
          </a:prstGeom>
          <a:solidFill>
            <a:srgbClr val="F2EEEE"/>
          </a:solidFill>
          <a:ln/>
        </p:spPr>
      </p:sp>
      <p:sp>
        <p:nvSpPr>
          <p:cNvPr id="24" name="Text 22"/>
          <p:cNvSpPr/>
          <p:nvPr/>
        </p:nvSpPr>
        <p:spPr>
          <a:xfrm>
            <a:off x="5200293" y="2858691"/>
            <a:ext cx="1661398" cy="177165"/>
          </a:xfrm>
          <a:prstGeom prst="rect">
            <a:avLst/>
          </a:prstGeom>
          <a:noFill/>
          <a:ln/>
        </p:spPr>
        <p:txBody>
          <a:bodyPr wrap="none" lIns="0" tIns="0" rIns="0" bIns="0" rtlCol="0" anchor="t"/>
          <a:lstStyle/>
          <a:p>
            <a:pPr algn="r" indent="0" marL="0">
              <a:lnSpc>
                <a:spcPts val="1350"/>
              </a:lnSpc>
              <a:buNone/>
            </a:pPr>
            <a:r>
              <a:rPr lang="en-US" sz="1100" dirty="0">
                <a:solidFill>
                  <a:srgbClr val="464646"/>
                </a:solidFill>
                <a:latin typeface="DM Sans Semi Bold" pitchFamily="34" charset="0"/>
                <a:ea typeface="DM Sans Semi Bold" pitchFamily="34" charset="-122"/>
                <a:cs typeface="DM Sans Semi Bold" pitchFamily="34" charset="-120"/>
              </a:rPr>
              <a:t>Long Term (3-6 months)</a:t>
            </a:r>
            <a:endParaRPr lang="en-US" sz="1100" dirty="0"/>
          </a:p>
        </p:txBody>
      </p:sp>
      <p:sp>
        <p:nvSpPr>
          <p:cNvPr id="25" name="Text 23"/>
          <p:cNvSpPr/>
          <p:nvPr/>
        </p:nvSpPr>
        <p:spPr>
          <a:xfrm>
            <a:off x="510183" y="3103840"/>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Expand content to cover long-tail keyword variations across all clusters.</a:t>
            </a:r>
            <a:endParaRPr lang="en-US" sz="850" dirty="0"/>
          </a:p>
        </p:txBody>
      </p:sp>
      <p:sp>
        <p:nvSpPr>
          <p:cNvPr id="26" name="Text 24"/>
          <p:cNvSpPr/>
          <p:nvPr/>
        </p:nvSpPr>
        <p:spPr>
          <a:xfrm>
            <a:off x="510183" y="3324939"/>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Continuously feed the regression model with fresh data to refine predictions.</a:t>
            </a:r>
            <a:endParaRPr lang="en-US" sz="850" dirty="0"/>
          </a:p>
        </p:txBody>
      </p:sp>
      <p:sp>
        <p:nvSpPr>
          <p:cNvPr id="27" name="Text 25"/>
          <p:cNvSpPr/>
          <p:nvPr/>
        </p:nvSpPr>
        <p:spPr>
          <a:xfrm>
            <a:off x="510183" y="3546038"/>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Explore advanced machine learning models for CTR prediction.</a:t>
            </a:r>
            <a:endParaRPr lang="en-US" sz="850" dirty="0"/>
          </a:p>
        </p:txBody>
      </p:sp>
      <p:sp>
        <p:nvSpPr>
          <p:cNvPr id="28" name="Text 26"/>
          <p:cNvSpPr/>
          <p:nvPr/>
        </p:nvSpPr>
        <p:spPr>
          <a:xfrm>
            <a:off x="510183" y="3767137"/>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Integrate new variables (page load speed, mobile-friendliness) into the model.</a:t>
            </a:r>
            <a:endParaRPr lang="en-US" sz="850" dirty="0"/>
          </a:p>
        </p:txBody>
      </p:sp>
      <p:sp>
        <p:nvSpPr>
          <p:cNvPr id="29" name="Text 27"/>
          <p:cNvSpPr/>
          <p:nvPr/>
        </p:nvSpPr>
        <p:spPr>
          <a:xfrm>
            <a:off x="510183" y="3988237"/>
            <a:ext cx="6351508" cy="181451"/>
          </a:xfrm>
          <a:prstGeom prst="rect">
            <a:avLst/>
          </a:prstGeom>
          <a:noFill/>
          <a:ln/>
        </p:spPr>
        <p:txBody>
          <a:bodyPr wrap="none" lIns="0" tIns="0" rIns="0" bIns="0" rtlCol="0" anchor="t"/>
          <a:lstStyle/>
          <a:p>
            <a:pPr algn="l" marL="342900" indent="-342900">
              <a:lnSpc>
                <a:spcPts val="1400"/>
              </a:lnSpc>
              <a:buSzPct val="100000"/>
              <a:buChar char="•"/>
            </a:pPr>
            <a:r>
              <a:rPr lang="en-US" sz="850" dirty="0">
                <a:solidFill>
                  <a:srgbClr val="464646"/>
                </a:solidFill>
                <a:latin typeface="Inter Medium" pitchFamily="34" charset="0"/>
                <a:ea typeface="Inter Medium" pitchFamily="34" charset="-122"/>
                <a:cs typeface="Inter Medium" pitchFamily="34" charset="-120"/>
              </a:rPr>
              <a:t>Expand content for schedules and statistics themes.</a:t>
            </a:r>
            <a:endParaRPr lang="en-US" sz="850" dirty="0"/>
          </a:p>
        </p:txBody>
      </p:sp>
      <p:pic>
        <p:nvPicPr>
          <p:cNvPr id="30" name="Image 0" descr="preencoded.png">    </p:cNvPr>
          <p:cNvPicPr>
            <a:picLocks noChangeAspect="1"/>
          </p:cNvPicPr>
          <p:nvPr/>
        </p:nvPicPr>
        <p:blipFill>
          <a:blip r:embed="rId1"/>
          <a:stretch>
            <a:fillRect/>
          </a:stretch>
        </p:blipFill>
        <p:spPr>
          <a:xfrm>
            <a:off x="396835" y="4410551"/>
            <a:ext cx="8619411" cy="5897404"/>
          </a:xfrm>
          <a:prstGeom prst="rect">
            <a:avLst/>
          </a:prstGeom>
        </p:spPr>
      </p:pic>
      <p:sp>
        <p:nvSpPr>
          <p:cNvPr id="31" name="Text 28"/>
          <p:cNvSpPr/>
          <p:nvPr/>
        </p:nvSpPr>
        <p:spPr>
          <a:xfrm>
            <a:off x="396835" y="10435471"/>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464646"/>
                </a:solidFill>
                <a:latin typeface="Inter Medium" pitchFamily="34" charset="0"/>
                <a:ea typeface="Inter Medium" pitchFamily="34" charset="-122"/>
                <a:cs typeface="Inter Medium" pitchFamily="34" charset="-120"/>
              </a:rPr>
              <a:t>This phased approach ensures we balance quick wins with foundational long-term strategies, driving sustained SEO performance and market leadership.</a:t>
            </a:r>
            <a:endParaRPr lang="en-US" sz="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4111" y="595193"/>
            <a:ext cx="7668578" cy="1317308"/>
          </a:xfrm>
          <a:prstGeom prst="rect">
            <a:avLst/>
          </a:prstGeom>
          <a:noFill/>
          <a:ln/>
        </p:spPr>
        <p:txBody>
          <a:bodyPr wrap="square" lIns="0" tIns="0" rIns="0" bIns="0" rtlCol="0" anchor="t"/>
          <a:lstStyle/>
          <a:p>
            <a:pPr algn="l" indent="0" marL="0">
              <a:lnSpc>
                <a:spcPts val="5150"/>
              </a:lnSpc>
              <a:buNone/>
            </a:pPr>
            <a:r>
              <a:rPr lang="en-US" sz="4100" dirty="0">
                <a:solidFill>
                  <a:srgbClr val="030303"/>
                </a:solidFill>
                <a:latin typeface="DM Sans Semi Bold" pitchFamily="34" charset="0"/>
                <a:ea typeface="DM Sans Semi Bold" pitchFamily="34" charset="-122"/>
                <a:cs typeface="DM Sans Semi Bold" pitchFamily="34" charset="-120"/>
              </a:rPr>
              <a:t>Problem Statement: Drive Measurable Results</a:t>
            </a:r>
            <a:endParaRPr lang="en-US" sz="4100" dirty="0"/>
          </a:p>
        </p:txBody>
      </p:sp>
      <p:sp>
        <p:nvSpPr>
          <p:cNvPr id="4" name="Shape 1"/>
          <p:cNvSpPr/>
          <p:nvPr/>
        </p:nvSpPr>
        <p:spPr>
          <a:xfrm>
            <a:off x="6224111" y="2228612"/>
            <a:ext cx="3728918" cy="2601516"/>
          </a:xfrm>
          <a:prstGeom prst="roundRect">
            <a:avLst>
              <a:gd name="adj" fmla="val 4218"/>
            </a:avLst>
          </a:prstGeom>
          <a:solidFill>
            <a:srgbClr val="FFFFFF"/>
          </a:solidFill>
          <a:ln w="22860">
            <a:solidFill>
              <a:srgbClr val="D8D4D4"/>
            </a:solidFill>
            <a:prstDash val="solid"/>
          </a:ln>
        </p:spPr>
      </p:sp>
      <p:sp>
        <p:nvSpPr>
          <p:cNvPr id="5" name="Shape 2"/>
          <p:cNvSpPr/>
          <p:nvPr/>
        </p:nvSpPr>
        <p:spPr>
          <a:xfrm>
            <a:off x="6201251" y="2228612"/>
            <a:ext cx="91440" cy="2601516"/>
          </a:xfrm>
          <a:prstGeom prst="roundRect">
            <a:avLst>
              <a:gd name="adj" fmla="val 34581"/>
            </a:avLst>
          </a:prstGeom>
          <a:solidFill>
            <a:srgbClr val="1C9770"/>
          </a:solidFill>
          <a:ln/>
        </p:spPr>
      </p:sp>
      <p:sp>
        <p:nvSpPr>
          <p:cNvPr id="6" name="Text 3"/>
          <p:cNvSpPr/>
          <p:nvPr/>
        </p:nvSpPr>
        <p:spPr>
          <a:xfrm>
            <a:off x="6526292" y="2462213"/>
            <a:ext cx="3193137" cy="658654"/>
          </a:xfrm>
          <a:prstGeom prst="rect">
            <a:avLst/>
          </a:prstGeom>
          <a:noFill/>
          <a:ln/>
        </p:spPr>
        <p:txBody>
          <a:bodyPr wrap="square" lIns="0" tIns="0" rIns="0" bIns="0" rtlCol="0" anchor="t"/>
          <a:lstStyle/>
          <a:p>
            <a:pPr algn="l" indent="0" marL="0">
              <a:lnSpc>
                <a:spcPts val="2550"/>
              </a:lnSpc>
              <a:buNone/>
            </a:pPr>
            <a:r>
              <a:rPr lang="en-US" sz="2050" dirty="0">
                <a:solidFill>
                  <a:srgbClr val="464646"/>
                </a:solidFill>
                <a:latin typeface="DM Sans Semi Bold" pitchFamily="34" charset="0"/>
                <a:ea typeface="DM Sans Semi Bold" pitchFamily="34" charset="-122"/>
                <a:cs typeface="DM Sans Semi Bold" pitchFamily="34" charset="-120"/>
              </a:rPr>
              <a:t>Analyze Current SEO Performance</a:t>
            </a:r>
            <a:endParaRPr lang="en-US" sz="2050" dirty="0"/>
          </a:p>
        </p:txBody>
      </p:sp>
      <p:sp>
        <p:nvSpPr>
          <p:cNvPr id="7" name="Text 4"/>
          <p:cNvSpPr/>
          <p:nvPr/>
        </p:nvSpPr>
        <p:spPr>
          <a:xfrm>
            <a:off x="6526292" y="3247311"/>
            <a:ext cx="3193137" cy="1011912"/>
          </a:xfrm>
          <a:prstGeom prst="rect">
            <a:avLst/>
          </a:prstGeom>
          <a:noFill/>
          <a:ln/>
        </p:spPr>
        <p:txBody>
          <a:bodyPr wrap="squar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Identify top-performing keywords and strongest potential markets.</a:t>
            </a:r>
            <a:endParaRPr lang="en-US" sz="1650" dirty="0"/>
          </a:p>
        </p:txBody>
      </p:sp>
      <p:sp>
        <p:nvSpPr>
          <p:cNvPr id="8" name="Shape 5"/>
          <p:cNvSpPr/>
          <p:nvPr/>
        </p:nvSpPr>
        <p:spPr>
          <a:xfrm>
            <a:off x="10163770" y="2228612"/>
            <a:ext cx="3728918" cy="2601516"/>
          </a:xfrm>
          <a:prstGeom prst="roundRect">
            <a:avLst>
              <a:gd name="adj" fmla="val 4218"/>
            </a:avLst>
          </a:prstGeom>
          <a:solidFill>
            <a:srgbClr val="FFFFFF"/>
          </a:solidFill>
          <a:ln w="22860">
            <a:solidFill>
              <a:srgbClr val="D8D4D4"/>
            </a:solidFill>
            <a:prstDash val="solid"/>
          </a:ln>
        </p:spPr>
      </p:sp>
      <p:sp>
        <p:nvSpPr>
          <p:cNvPr id="9" name="Shape 6"/>
          <p:cNvSpPr/>
          <p:nvPr/>
        </p:nvSpPr>
        <p:spPr>
          <a:xfrm>
            <a:off x="10140910" y="2228612"/>
            <a:ext cx="91440" cy="2601516"/>
          </a:xfrm>
          <a:prstGeom prst="roundRect">
            <a:avLst>
              <a:gd name="adj" fmla="val 34581"/>
            </a:avLst>
          </a:prstGeom>
          <a:solidFill>
            <a:srgbClr val="1C9770"/>
          </a:solidFill>
          <a:ln/>
        </p:spPr>
      </p:sp>
      <p:sp>
        <p:nvSpPr>
          <p:cNvPr id="10" name="Text 7"/>
          <p:cNvSpPr/>
          <p:nvPr/>
        </p:nvSpPr>
        <p:spPr>
          <a:xfrm>
            <a:off x="10465951" y="2462213"/>
            <a:ext cx="3193137" cy="658654"/>
          </a:xfrm>
          <a:prstGeom prst="rect">
            <a:avLst/>
          </a:prstGeom>
          <a:noFill/>
          <a:ln/>
        </p:spPr>
        <p:txBody>
          <a:bodyPr wrap="square" lIns="0" tIns="0" rIns="0" bIns="0" rtlCol="0" anchor="t"/>
          <a:lstStyle/>
          <a:p>
            <a:pPr algn="l" indent="0" marL="0">
              <a:lnSpc>
                <a:spcPts val="2550"/>
              </a:lnSpc>
              <a:buNone/>
            </a:pPr>
            <a:r>
              <a:rPr lang="en-US" sz="2050" dirty="0">
                <a:solidFill>
                  <a:srgbClr val="464646"/>
                </a:solidFill>
                <a:latin typeface="DM Sans Semi Bold" pitchFamily="34" charset="0"/>
                <a:ea typeface="DM Sans Semi Bold" pitchFamily="34" charset="-122"/>
                <a:cs typeface="DM Sans Semi Bold" pitchFamily="34" charset="-120"/>
              </a:rPr>
              <a:t>Identify SEO Growth Opportunities</a:t>
            </a:r>
            <a:endParaRPr lang="en-US" sz="2050" dirty="0"/>
          </a:p>
        </p:txBody>
      </p:sp>
      <p:sp>
        <p:nvSpPr>
          <p:cNvPr id="11" name="Text 8"/>
          <p:cNvSpPr/>
          <p:nvPr/>
        </p:nvSpPr>
        <p:spPr>
          <a:xfrm>
            <a:off x="10465951" y="3247311"/>
            <a:ext cx="3193137" cy="1349216"/>
          </a:xfrm>
          <a:prstGeom prst="rect">
            <a:avLst/>
          </a:prstGeom>
          <a:noFill/>
          <a:ln/>
        </p:spPr>
        <p:txBody>
          <a:bodyPr wrap="squar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Find high search volume keywords with average position &gt; 5 and highlight competitor rankings.</a:t>
            </a:r>
            <a:endParaRPr lang="en-US" sz="1650" dirty="0"/>
          </a:p>
        </p:txBody>
      </p:sp>
      <p:sp>
        <p:nvSpPr>
          <p:cNvPr id="12" name="Shape 9"/>
          <p:cNvSpPr/>
          <p:nvPr/>
        </p:nvSpPr>
        <p:spPr>
          <a:xfrm>
            <a:off x="6224111" y="5040868"/>
            <a:ext cx="3728918" cy="2593538"/>
          </a:xfrm>
          <a:prstGeom prst="roundRect">
            <a:avLst>
              <a:gd name="adj" fmla="val 4231"/>
            </a:avLst>
          </a:prstGeom>
          <a:solidFill>
            <a:srgbClr val="FFFFFF"/>
          </a:solidFill>
          <a:ln w="22860">
            <a:solidFill>
              <a:srgbClr val="D8D4D4"/>
            </a:solidFill>
            <a:prstDash val="solid"/>
          </a:ln>
        </p:spPr>
      </p:sp>
      <p:sp>
        <p:nvSpPr>
          <p:cNvPr id="13" name="Shape 10"/>
          <p:cNvSpPr/>
          <p:nvPr/>
        </p:nvSpPr>
        <p:spPr>
          <a:xfrm>
            <a:off x="6201251" y="5040868"/>
            <a:ext cx="91440" cy="2593538"/>
          </a:xfrm>
          <a:prstGeom prst="roundRect">
            <a:avLst>
              <a:gd name="adj" fmla="val 34581"/>
            </a:avLst>
          </a:prstGeom>
          <a:solidFill>
            <a:srgbClr val="1C9770"/>
          </a:solidFill>
          <a:ln/>
        </p:spPr>
      </p:sp>
      <p:sp>
        <p:nvSpPr>
          <p:cNvPr id="14" name="Text 11"/>
          <p:cNvSpPr/>
          <p:nvPr/>
        </p:nvSpPr>
        <p:spPr>
          <a:xfrm>
            <a:off x="6526292" y="5274469"/>
            <a:ext cx="3193137" cy="987981"/>
          </a:xfrm>
          <a:prstGeom prst="rect">
            <a:avLst/>
          </a:prstGeom>
          <a:noFill/>
          <a:ln/>
        </p:spPr>
        <p:txBody>
          <a:bodyPr wrap="square" lIns="0" tIns="0" rIns="0" bIns="0" rtlCol="0" anchor="t"/>
          <a:lstStyle/>
          <a:p>
            <a:pPr algn="l" indent="0" marL="0">
              <a:lnSpc>
                <a:spcPts val="2550"/>
              </a:lnSpc>
              <a:buNone/>
            </a:pPr>
            <a:r>
              <a:rPr lang="en-US" sz="2050" dirty="0">
                <a:solidFill>
                  <a:srgbClr val="464646"/>
                </a:solidFill>
                <a:latin typeface="DM Sans Semi Bold" pitchFamily="34" charset="0"/>
                <a:ea typeface="DM Sans Semi Bold" pitchFamily="34" charset="-122"/>
                <a:cs typeface="DM Sans Semi Bold" pitchFamily="34" charset="-120"/>
              </a:rPr>
              <a:t>Provide Actionable Business Recommendations</a:t>
            </a:r>
            <a:endParaRPr lang="en-US" sz="2050" dirty="0"/>
          </a:p>
        </p:txBody>
      </p:sp>
      <p:sp>
        <p:nvSpPr>
          <p:cNvPr id="15" name="Text 12"/>
          <p:cNvSpPr/>
          <p:nvPr/>
        </p:nvSpPr>
        <p:spPr>
          <a:xfrm>
            <a:off x="6526292" y="6388894"/>
            <a:ext cx="3193137" cy="1011912"/>
          </a:xfrm>
          <a:prstGeom prst="rect">
            <a:avLst/>
          </a:prstGeom>
          <a:noFill/>
          <a:ln/>
        </p:spPr>
        <p:txBody>
          <a:bodyPr wrap="square" lIns="0" tIns="0" rIns="0" bIns="0" rtlCol="0" anchor="t"/>
          <a:lstStyle/>
          <a:p>
            <a:pPr algn="l" indent="0" marL="0">
              <a:lnSpc>
                <a:spcPts val="2650"/>
              </a:lnSpc>
              <a:buNone/>
            </a:pPr>
            <a:r>
              <a:rPr lang="en-US" sz="1650" dirty="0">
                <a:solidFill>
                  <a:srgbClr val="464646"/>
                </a:solidFill>
                <a:latin typeface="Inter Medium" pitchFamily="34" charset="0"/>
                <a:ea typeface="Inter Medium" pitchFamily="34" charset="-122"/>
                <a:cs typeface="Inter Medium" pitchFamily="34" charset="-120"/>
              </a:rPr>
              <a:t>Prioritize improvements (content, technical, backlinks) and suggest new keywords.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74125"/>
            <a:ext cx="6101834"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Expected Deliverables</a:t>
            </a:r>
            <a:endParaRPr lang="en-US" sz="4450" dirty="0"/>
          </a:p>
        </p:txBody>
      </p:sp>
      <p:sp>
        <p:nvSpPr>
          <p:cNvPr id="4" name="Shape 1"/>
          <p:cNvSpPr/>
          <p:nvPr/>
        </p:nvSpPr>
        <p:spPr>
          <a:xfrm>
            <a:off x="793790" y="4523065"/>
            <a:ext cx="4196358" cy="680442"/>
          </a:xfrm>
          <a:prstGeom prst="roundRect">
            <a:avLst>
              <a:gd name="adj" fmla="val 480029"/>
            </a:avLst>
          </a:prstGeom>
          <a:solidFill>
            <a:srgbClr val="F2EEEE"/>
          </a:solidFill>
          <a:ln/>
        </p:spPr>
      </p:sp>
      <p:sp>
        <p:nvSpPr>
          <p:cNvPr id="5" name="Text 2"/>
          <p:cNvSpPr/>
          <p:nvPr/>
        </p:nvSpPr>
        <p:spPr>
          <a:xfrm>
            <a:off x="2721888" y="465058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1</a:t>
            </a:r>
            <a:endParaRPr lang="en-US" sz="2650" dirty="0"/>
          </a:p>
        </p:txBody>
      </p:sp>
      <p:sp>
        <p:nvSpPr>
          <p:cNvPr id="6" name="Text 3"/>
          <p:cNvSpPr/>
          <p:nvPr/>
        </p:nvSpPr>
        <p:spPr>
          <a:xfrm>
            <a:off x="1020604" y="5430322"/>
            <a:ext cx="3742730" cy="708660"/>
          </a:xfrm>
          <a:prstGeom prst="rect">
            <a:avLst/>
          </a:prstGeom>
          <a:noFill/>
          <a:ln/>
        </p:spPr>
        <p:txBody>
          <a:bodyPr wrap="squar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Short Report (2-3 pages/slides)</a:t>
            </a:r>
            <a:endParaRPr lang="en-US" sz="2200" dirty="0"/>
          </a:p>
        </p:txBody>
      </p:sp>
      <p:sp>
        <p:nvSpPr>
          <p:cNvPr id="7" name="Text 4"/>
          <p:cNvSpPr/>
          <p:nvPr/>
        </p:nvSpPr>
        <p:spPr>
          <a:xfrm>
            <a:off x="1020604" y="6275070"/>
            <a:ext cx="3742730"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Including methodology, key visualizations, and insights.</a:t>
            </a:r>
            <a:endParaRPr lang="en-US" sz="1750" dirty="0"/>
          </a:p>
        </p:txBody>
      </p:sp>
      <p:sp>
        <p:nvSpPr>
          <p:cNvPr id="8" name="Shape 5"/>
          <p:cNvSpPr/>
          <p:nvPr/>
        </p:nvSpPr>
        <p:spPr>
          <a:xfrm>
            <a:off x="5216962" y="4523065"/>
            <a:ext cx="4196358" cy="680442"/>
          </a:xfrm>
          <a:prstGeom prst="roundRect">
            <a:avLst>
              <a:gd name="adj" fmla="val 480029"/>
            </a:avLst>
          </a:prstGeom>
          <a:solidFill>
            <a:srgbClr val="F2EEEE"/>
          </a:solidFill>
          <a:ln/>
        </p:spPr>
      </p:sp>
      <p:sp>
        <p:nvSpPr>
          <p:cNvPr id="9" name="Text 6"/>
          <p:cNvSpPr/>
          <p:nvPr/>
        </p:nvSpPr>
        <p:spPr>
          <a:xfrm>
            <a:off x="7145060" y="465058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2</a:t>
            </a:r>
            <a:endParaRPr lang="en-US" sz="2650" dirty="0"/>
          </a:p>
        </p:txBody>
      </p:sp>
      <p:sp>
        <p:nvSpPr>
          <p:cNvPr id="10" name="Text 7"/>
          <p:cNvSpPr/>
          <p:nvPr/>
        </p:nvSpPr>
        <p:spPr>
          <a:xfrm>
            <a:off x="5443776" y="5430322"/>
            <a:ext cx="3742730" cy="708660"/>
          </a:xfrm>
          <a:prstGeom prst="rect">
            <a:avLst/>
          </a:prstGeom>
          <a:noFill/>
          <a:ln/>
        </p:spPr>
        <p:txBody>
          <a:bodyPr wrap="squar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Clear, Prioritized Recommendations</a:t>
            </a:r>
            <a:endParaRPr lang="en-US" sz="2200" dirty="0"/>
          </a:p>
        </p:txBody>
      </p:sp>
      <p:sp>
        <p:nvSpPr>
          <p:cNvPr id="11" name="Text 8"/>
          <p:cNvSpPr/>
          <p:nvPr/>
        </p:nvSpPr>
        <p:spPr>
          <a:xfrm>
            <a:off x="5443776" y="6275070"/>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Actionable business recommendations for SEO improvement.</a:t>
            </a:r>
            <a:endParaRPr lang="en-US" sz="1750" dirty="0"/>
          </a:p>
        </p:txBody>
      </p:sp>
      <p:sp>
        <p:nvSpPr>
          <p:cNvPr id="12" name="Shape 9"/>
          <p:cNvSpPr/>
          <p:nvPr/>
        </p:nvSpPr>
        <p:spPr>
          <a:xfrm>
            <a:off x="9640133" y="4523065"/>
            <a:ext cx="4196358" cy="680442"/>
          </a:xfrm>
          <a:prstGeom prst="roundRect">
            <a:avLst>
              <a:gd name="adj" fmla="val 480029"/>
            </a:avLst>
          </a:prstGeom>
          <a:solidFill>
            <a:srgbClr val="F2EEEE"/>
          </a:solidFill>
          <a:ln/>
        </p:spPr>
      </p:sp>
      <p:sp>
        <p:nvSpPr>
          <p:cNvPr id="13" name="Text 10"/>
          <p:cNvSpPr/>
          <p:nvPr/>
        </p:nvSpPr>
        <p:spPr>
          <a:xfrm>
            <a:off x="11568232" y="465058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3</a:t>
            </a:r>
            <a:endParaRPr lang="en-US" sz="2650" dirty="0"/>
          </a:p>
        </p:txBody>
      </p:sp>
      <p:sp>
        <p:nvSpPr>
          <p:cNvPr id="14" name="Text 11"/>
          <p:cNvSpPr/>
          <p:nvPr/>
        </p:nvSpPr>
        <p:spPr>
          <a:xfrm>
            <a:off x="9866948" y="5430322"/>
            <a:ext cx="3742730" cy="708660"/>
          </a:xfrm>
          <a:prstGeom prst="rect">
            <a:avLst/>
          </a:prstGeom>
          <a:noFill/>
          <a:ln/>
        </p:spPr>
        <p:txBody>
          <a:bodyPr wrap="squar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Optional: Impact Estimation</a:t>
            </a:r>
            <a:endParaRPr lang="en-US" sz="2200" dirty="0"/>
          </a:p>
        </p:txBody>
      </p:sp>
      <p:sp>
        <p:nvSpPr>
          <p:cNvPr id="15" name="Text 12"/>
          <p:cNvSpPr/>
          <p:nvPr/>
        </p:nvSpPr>
        <p:spPr>
          <a:xfrm>
            <a:off x="9866948" y="6275070"/>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Simple model showing organic traffic impact from ranking improvements.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23142"/>
            <a:ext cx="11480125"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Methodology: Data Preparation &amp; Analysis</a:t>
            </a:r>
            <a:endParaRPr lang="en-US" sz="4450" dirty="0"/>
          </a:p>
        </p:txBody>
      </p:sp>
      <p:sp>
        <p:nvSpPr>
          <p:cNvPr id="3" name="Text 1"/>
          <p:cNvSpPr/>
          <p:nvPr/>
        </p:nvSpPr>
        <p:spPr>
          <a:xfrm>
            <a:off x="793790" y="24855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01</a:t>
            </a:r>
            <a:endParaRPr lang="en-US" sz="1750" dirty="0"/>
          </a:p>
        </p:txBody>
      </p:sp>
      <p:sp>
        <p:nvSpPr>
          <p:cNvPr id="4" name="Shape 2"/>
          <p:cNvSpPr/>
          <p:nvPr/>
        </p:nvSpPr>
        <p:spPr>
          <a:xfrm>
            <a:off x="793790" y="2840593"/>
            <a:ext cx="4196358" cy="30480"/>
          </a:xfrm>
          <a:prstGeom prst="rect">
            <a:avLst/>
          </a:prstGeom>
          <a:solidFill>
            <a:srgbClr val="1C9770"/>
          </a:solidFill>
          <a:ln/>
        </p:spPr>
      </p:sp>
      <p:sp>
        <p:nvSpPr>
          <p:cNvPr id="5" name="Text 3"/>
          <p:cNvSpPr/>
          <p:nvPr/>
        </p:nvSpPr>
        <p:spPr>
          <a:xfrm>
            <a:off x="793790" y="3014901"/>
            <a:ext cx="4087416"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Data Ingestion &amp; Initial Review</a:t>
            </a:r>
            <a:endParaRPr lang="en-US" sz="2200" dirty="0"/>
          </a:p>
        </p:txBody>
      </p:sp>
      <p:sp>
        <p:nvSpPr>
          <p:cNvPr id="6" name="Text 4"/>
          <p:cNvSpPr/>
          <p:nvPr/>
        </p:nvSpPr>
        <p:spPr>
          <a:xfrm>
            <a:off x="793790" y="3505319"/>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Read dataset, import libraries, understand SEO metrics and columns.</a:t>
            </a:r>
            <a:endParaRPr lang="en-US" sz="1750" dirty="0"/>
          </a:p>
        </p:txBody>
      </p:sp>
      <p:sp>
        <p:nvSpPr>
          <p:cNvPr id="7" name="Text 5"/>
          <p:cNvSpPr/>
          <p:nvPr/>
        </p:nvSpPr>
        <p:spPr>
          <a:xfrm>
            <a:off x="5216962" y="24855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02</a:t>
            </a:r>
            <a:endParaRPr lang="en-US" sz="1750" dirty="0"/>
          </a:p>
        </p:txBody>
      </p:sp>
      <p:sp>
        <p:nvSpPr>
          <p:cNvPr id="8" name="Shape 6"/>
          <p:cNvSpPr/>
          <p:nvPr/>
        </p:nvSpPr>
        <p:spPr>
          <a:xfrm>
            <a:off x="5216962" y="2840593"/>
            <a:ext cx="4196358" cy="30480"/>
          </a:xfrm>
          <a:prstGeom prst="rect">
            <a:avLst/>
          </a:prstGeom>
          <a:solidFill>
            <a:srgbClr val="1C9770"/>
          </a:solidFill>
          <a:ln/>
        </p:spPr>
      </p:sp>
      <p:sp>
        <p:nvSpPr>
          <p:cNvPr id="9" name="Text 7"/>
          <p:cNvSpPr/>
          <p:nvPr/>
        </p:nvSpPr>
        <p:spPr>
          <a:xfrm>
            <a:off x="5216962" y="3014901"/>
            <a:ext cx="3627477"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Data Cleaning &amp; Validation</a:t>
            </a:r>
            <a:endParaRPr lang="en-US" sz="2200" dirty="0"/>
          </a:p>
        </p:txBody>
      </p:sp>
      <p:sp>
        <p:nvSpPr>
          <p:cNvPr id="10" name="Text 8"/>
          <p:cNvSpPr/>
          <p:nvPr/>
        </p:nvSpPr>
        <p:spPr>
          <a:xfrm>
            <a:off x="5216962" y="3505319"/>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Check for spaces, data summary (pd.info, pd.describe), shape, unique values.</a:t>
            </a:r>
            <a:endParaRPr lang="en-US" sz="1750" dirty="0"/>
          </a:p>
        </p:txBody>
      </p:sp>
      <p:sp>
        <p:nvSpPr>
          <p:cNvPr id="11" name="Text 9"/>
          <p:cNvSpPr/>
          <p:nvPr/>
        </p:nvSpPr>
        <p:spPr>
          <a:xfrm>
            <a:off x="9640133" y="2485549"/>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03</a:t>
            </a:r>
            <a:endParaRPr lang="en-US" sz="1750" dirty="0"/>
          </a:p>
        </p:txBody>
      </p:sp>
      <p:sp>
        <p:nvSpPr>
          <p:cNvPr id="12" name="Shape 10"/>
          <p:cNvSpPr/>
          <p:nvPr/>
        </p:nvSpPr>
        <p:spPr>
          <a:xfrm>
            <a:off x="9640133" y="2840593"/>
            <a:ext cx="4196358" cy="30480"/>
          </a:xfrm>
          <a:prstGeom prst="rect">
            <a:avLst/>
          </a:prstGeom>
          <a:solidFill>
            <a:srgbClr val="1C9770"/>
          </a:solidFill>
          <a:ln/>
        </p:spPr>
      </p:sp>
      <p:sp>
        <p:nvSpPr>
          <p:cNvPr id="13" name="Text 11"/>
          <p:cNvSpPr/>
          <p:nvPr/>
        </p:nvSpPr>
        <p:spPr>
          <a:xfrm>
            <a:off x="9640133" y="3014901"/>
            <a:ext cx="4099798"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Type Conversion &amp; Duplicates</a:t>
            </a:r>
            <a:endParaRPr lang="en-US" sz="2200" dirty="0"/>
          </a:p>
        </p:txBody>
      </p:sp>
      <p:sp>
        <p:nvSpPr>
          <p:cNvPr id="14" name="Text 12"/>
          <p:cNvSpPr/>
          <p:nvPr/>
        </p:nvSpPr>
        <p:spPr>
          <a:xfrm>
            <a:off x="9640133" y="3505319"/>
            <a:ext cx="4196358"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Convert numeric columns, confirm no duplicate elements (keywords unique per country).</a:t>
            </a:r>
            <a:endParaRPr lang="en-US" sz="1750" dirty="0"/>
          </a:p>
        </p:txBody>
      </p:sp>
      <p:sp>
        <p:nvSpPr>
          <p:cNvPr id="15" name="Text 13"/>
          <p:cNvSpPr/>
          <p:nvPr/>
        </p:nvSpPr>
        <p:spPr>
          <a:xfrm>
            <a:off x="793790" y="499086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04</a:t>
            </a:r>
            <a:endParaRPr lang="en-US" sz="1750" dirty="0"/>
          </a:p>
        </p:txBody>
      </p:sp>
      <p:sp>
        <p:nvSpPr>
          <p:cNvPr id="16" name="Shape 14"/>
          <p:cNvSpPr/>
          <p:nvPr/>
        </p:nvSpPr>
        <p:spPr>
          <a:xfrm>
            <a:off x="793790" y="5345906"/>
            <a:ext cx="6407944" cy="30480"/>
          </a:xfrm>
          <a:prstGeom prst="rect">
            <a:avLst/>
          </a:prstGeom>
          <a:solidFill>
            <a:srgbClr val="1C9770"/>
          </a:solidFill>
          <a:ln/>
        </p:spPr>
      </p:sp>
      <p:sp>
        <p:nvSpPr>
          <p:cNvPr id="17" name="Text 15"/>
          <p:cNvSpPr/>
          <p:nvPr/>
        </p:nvSpPr>
        <p:spPr>
          <a:xfrm>
            <a:off x="793790" y="5520214"/>
            <a:ext cx="2982516"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NaN Values &amp; Outliers</a:t>
            </a:r>
            <a:endParaRPr lang="en-US" sz="2200" dirty="0"/>
          </a:p>
        </p:txBody>
      </p:sp>
      <p:sp>
        <p:nvSpPr>
          <p:cNvPr id="18" name="Text 16"/>
          <p:cNvSpPr/>
          <p:nvPr/>
        </p:nvSpPr>
        <p:spPr>
          <a:xfrm>
            <a:off x="793790" y="6010632"/>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Confirmed no NaN values; data was clean with minor CTR outliers.</a:t>
            </a:r>
            <a:endParaRPr lang="en-US" sz="1750" dirty="0"/>
          </a:p>
        </p:txBody>
      </p:sp>
      <p:sp>
        <p:nvSpPr>
          <p:cNvPr id="19" name="Text 17"/>
          <p:cNvSpPr/>
          <p:nvPr/>
        </p:nvSpPr>
        <p:spPr>
          <a:xfrm>
            <a:off x="7428548" y="499086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05</a:t>
            </a:r>
            <a:endParaRPr lang="en-US" sz="1750" dirty="0"/>
          </a:p>
        </p:txBody>
      </p:sp>
      <p:sp>
        <p:nvSpPr>
          <p:cNvPr id="20" name="Shape 18"/>
          <p:cNvSpPr/>
          <p:nvPr/>
        </p:nvSpPr>
        <p:spPr>
          <a:xfrm>
            <a:off x="7428548" y="5345906"/>
            <a:ext cx="6407944" cy="30480"/>
          </a:xfrm>
          <a:prstGeom prst="rect">
            <a:avLst/>
          </a:prstGeom>
          <a:solidFill>
            <a:srgbClr val="1C9770"/>
          </a:solidFill>
          <a:ln/>
        </p:spPr>
      </p:sp>
      <p:sp>
        <p:nvSpPr>
          <p:cNvPr id="21" name="Text 19"/>
          <p:cNvSpPr/>
          <p:nvPr/>
        </p:nvSpPr>
        <p:spPr>
          <a:xfrm>
            <a:off x="7428548" y="552021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Insight Collection</a:t>
            </a:r>
            <a:endParaRPr lang="en-US" sz="2200" dirty="0"/>
          </a:p>
        </p:txBody>
      </p:sp>
      <p:sp>
        <p:nvSpPr>
          <p:cNvPr id="22" name="Text 20"/>
          <p:cNvSpPr/>
          <p:nvPr/>
        </p:nvSpPr>
        <p:spPr>
          <a:xfrm>
            <a:off x="7428548" y="6010632"/>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Proceeded to collect insights from the prepared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56698"/>
          </a:xfrm>
          <a:prstGeom prst="rect">
            <a:avLst/>
          </a:prstGeom>
        </p:spPr>
      </p:pic>
      <p:sp>
        <p:nvSpPr>
          <p:cNvPr id="3" name="Text 0"/>
          <p:cNvSpPr/>
          <p:nvPr/>
        </p:nvSpPr>
        <p:spPr>
          <a:xfrm>
            <a:off x="603885" y="2631162"/>
            <a:ext cx="7284244" cy="539115"/>
          </a:xfrm>
          <a:prstGeom prst="rect">
            <a:avLst/>
          </a:prstGeom>
          <a:noFill/>
          <a:ln/>
        </p:spPr>
        <p:txBody>
          <a:bodyPr wrap="none" lIns="0" tIns="0" rIns="0" bIns="0" rtlCol="0" anchor="t"/>
          <a:lstStyle/>
          <a:p>
            <a:pPr algn="l" indent="0" marL="0">
              <a:lnSpc>
                <a:spcPts val="4200"/>
              </a:lnSpc>
              <a:buNone/>
            </a:pPr>
            <a:r>
              <a:rPr lang="en-US" sz="3350" dirty="0">
                <a:solidFill>
                  <a:srgbClr val="030303"/>
                </a:solidFill>
                <a:latin typeface="DM Sans Semi Bold" pitchFamily="34" charset="0"/>
                <a:ea typeface="DM Sans Semi Bold" pitchFamily="34" charset="-122"/>
                <a:cs typeface="DM Sans Semi Bold" pitchFamily="34" charset="-120"/>
              </a:rPr>
              <a:t>Insights: Best Performing Keywords</a:t>
            </a:r>
            <a:endParaRPr lang="en-US" sz="3350" dirty="0"/>
          </a:p>
        </p:txBody>
      </p:sp>
      <p:sp>
        <p:nvSpPr>
          <p:cNvPr id="4" name="Text 1"/>
          <p:cNvSpPr/>
          <p:nvPr/>
        </p:nvSpPr>
        <p:spPr>
          <a:xfrm>
            <a:off x="603885" y="3429000"/>
            <a:ext cx="13422630" cy="275987"/>
          </a:xfrm>
          <a:prstGeom prst="rect">
            <a:avLst/>
          </a:prstGeom>
          <a:noFill/>
          <a:ln/>
        </p:spPr>
        <p:txBody>
          <a:bodyPr wrap="none" lIns="0" tIns="0" rIns="0" bIns="0" rtlCol="0" anchor="t"/>
          <a:lstStyle/>
          <a:p>
            <a:pPr algn="l" indent="0" marL="0">
              <a:lnSpc>
                <a:spcPts val="2150"/>
              </a:lnSpc>
              <a:buNone/>
            </a:pPr>
            <a:r>
              <a:rPr lang="en-US" sz="1350" dirty="0">
                <a:solidFill>
                  <a:srgbClr val="464646"/>
                </a:solidFill>
                <a:latin typeface="Inter Medium" pitchFamily="34" charset="0"/>
                <a:ea typeface="Inter Medium" pitchFamily="34" charset="-122"/>
                <a:cs typeface="Inter Medium" pitchFamily="34" charset="-120"/>
              </a:rPr>
              <a:t>Keywords were grouped by country, and metrics like mean, sum on clicks, impressions, and CTR were analyzed.</a:t>
            </a:r>
            <a:endParaRPr lang="en-US" sz="1350" dirty="0"/>
          </a:p>
        </p:txBody>
      </p:sp>
      <p:sp>
        <p:nvSpPr>
          <p:cNvPr id="5" name="Text 2"/>
          <p:cNvSpPr/>
          <p:nvPr/>
        </p:nvSpPr>
        <p:spPr>
          <a:xfrm>
            <a:off x="603885" y="4071580"/>
            <a:ext cx="2429947" cy="269438"/>
          </a:xfrm>
          <a:prstGeom prst="rect">
            <a:avLst/>
          </a:prstGeom>
          <a:noFill/>
          <a:ln/>
        </p:spPr>
        <p:txBody>
          <a:bodyPr wrap="none" lIns="0" tIns="0" rIns="0" bIns="0" rtlCol="0" anchor="t"/>
          <a:lstStyle/>
          <a:p>
            <a:pPr algn="l" indent="0" marL="0">
              <a:lnSpc>
                <a:spcPts val="2100"/>
              </a:lnSpc>
              <a:buNone/>
            </a:pPr>
            <a:r>
              <a:rPr lang="en-US" sz="1650" dirty="0">
                <a:solidFill>
                  <a:srgbClr val="030303"/>
                </a:solidFill>
                <a:latin typeface="DM Sans Semi Bold" pitchFamily="34" charset="0"/>
                <a:ea typeface="DM Sans Semi Bold" pitchFamily="34" charset="-122"/>
                <a:cs typeface="DM Sans Semi Bold" pitchFamily="34" charset="-120"/>
              </a:rPr>
              <a:t>Top Keywords by Clicks</a:t>
            </a:r>
            <a:endParaRPr lang="en-US" sz="1650" dirty="0"/>
          </a:p>
        </p:txBody>
      </p:sp>
      <p:pic>
        <p:nvPicPr>
          <p:cNvPr id="6" name="Image 1" descr="preencoded.png">    </p:cNvPr>
          <p:cNvPicPr>
            <a:picLocks noChangeAspect="1"/>
          </p:cNvPicPr>
          <p:nvPr/>
        </p:nvPicPr>
        <p:blipFill>
          <a:blip r:embed="rId2"/>
          <a:stretch>
            <a:fillRect/>
          </a:stretch>
        </p:blipFill>
        <p:spPr>
          <a:xfrm>
            <a:off x="603885" y="4535091"/>
            <a:ext cx="6500932" cy="3498294"/>
          </a:xfrm>
          <a:prstGeom prst="rect">
            <a:avLst/>
          </a:prstGeom>
        </p:spPr>
      </p:pic>
      <p:sp>
        <p:nvSpPr>
          <p:cNvPr id="7" name="Text 3"/>
          <p:cNvSpPr/>
          <p:nvPr/>
        </p:nvSpPr>
        <p:spPr>
          <a:xfrm>
            <a:off x="7533203" y="4071580"/>
            <a:ext cx="3066693" cy="269438"/>
          </a:xfrm>
          <a:prstGeom prst="rect">
            <a:avLst/>
          </a:prstGeom>
          <a:noFill/>
          <a:ln/>
        </p:spPr>
        <p:txBody>
          <a:bodyPr wrap="none" lIns="0" tIns="0" rIns="0" bIns="0" rtlCol="0" anchor="t"/>
          <a:lstStyle/>
          <a:p>
            <a:pPr algn="l" indent="0" marL="0">
              <a:lnSpc>
                <a:spcPts val="2100"/>
              </a:lnSpc>
              <a:buNone/>
            </a:pPr>
            <a:r>
              <a:rPr lang="en-US" sz="1650" dirty="0">
                <a:solidFill>
                  <a:srgbClr val="030303"/>
                </a:solidFill>
                <a:latin typeface="DM Sans Semi Bold" pitchFamily="34" charset="0"/>
                <a:ea typeface="DM Sans Semi Bold" pitchFamily="34" charset="-122"/>
                <a:cs typeface="DM Sans Semi Bold" pitchFamily="34" charset="-120"/>
              </a:rPr>
              <a:t>Top Keywords by Impressions</a:t>
            </a:r>
            <a:endParaRPr lang="en-US" sz="1650" dirty="0"/>
          </a:p>
        </p:txBody>
      </p:sp>
      <p:pic>
        <p:nvPicPr>
          <p:cNvPr id="8" name="Image 2" descr="preencoded.png">    </p:cNvPr>
          <p:cNvPicPr>
            <a:picLocks noChangeAspect="1"/>
          </p:cNvPicPr>
          <p:nvPr/>
        </p:nvPicPr>
        <p:blipFill>
          <a:blip r:embed="rId3"/>
          <a:stretch>
            <a:fillRect/>
          </a:stretch>
        </p:blipFill>
        <p:spPr>
          <a:xfrm>
            <a:off x="7533203" y="4535091"/>
            <a:ext cx="6500932" cy="352246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4243"/>
          </a:xfrm>
          <a:prstGeom prst="rect">
            <a:avLst/>
          </a:prstGeom>
        </p:spPr>
      </p:pic>
      <p:sp>
        <p:nvSpPr>
          <p:cNvPr id="3" name="Text 0"/>
          <p:cNvSpPr/>
          <p:nvPr/>
        </p:nvSpPr>
        <p:spPr>
          <a:xfrm>
            <a:off x="6279475" y="623173"/>
            <a:ext cx="7557849" cy="1416129"/>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Insights: CTR and Market Potential</a:t>
            </a:r>
            <a:endParaRPr lang="en-US" sz="4450" dirty="0"/>
          </a:p>
        </p:txBody>
      </p:sp>
      <p:sp>
        <p:nvSpPr>
          <p:cNvPr id="4" name="Text 1"/>
          <p:cNvSpPr/>
          <p:nvPr/>
        </p:nvSpPr>
        <p:spPr>
          <a:xfrm>
            <a:off x="6279475" y="2605802"/>
            <a:ext cx="2915722" cy="353973"/>
          </a:xfrm>
          <a:prstGeom prst="rect">
            <a:avLst/>
          </a:prstGeom>
          <a:noFill/>
          <a:ln/>
        </p:spPr>
        <p:txBody>
          <a:bodyPr wrap="non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Top Keywords by CTR</a:t>
            </a:r>
            <a:endParaRPr lang="en-US" sz="2200" dirty="0"/>
          </a:p>
        </p:txBody>
      </p:sp>
      <p:pic>
        <p:nvPicPr>
          <p:cNvPr id="5" name="Image 1" descr="preencoded.png">    </p:cNvPr>
          <p:cNvPicPr>
            <a:picLocks noChangeAspect="1"/>
          </p:cNvPicPr>
          <p:nvPr/>
        </p:nvPicPr>
        <p:blipFill>
          <a:blip r:embed="rId2"/>
          <a:stretch>
            <a:fillRect/>
          </a:stretch>
        </p:blipFill>
        <p:spPr>
          <a:xfrm>
            <a:off x="6279475" y="3214688"/>
            <a:ext cx="3502462" cy="2019657"/>
          </a:xfrm>
          <a:prstGeom prst="rect">
            <a:avLst/>
          </a:prstGeom>
        </p:spPr>
      </p:pic>
      <p:sp>
        <p:nvSpPr>
          <p:cNvPr id="6" name="Text 2"/>
          <p:cNvSpPr/>
          <p:nvPr/>
        </p:nvSpPr>
        <p:spPr>
          <a:xfrm>
            <a:off x="10342483" y="2605802"/>
            <a:ext cx="3502462" cy="707946"/>
          </a:xfrm>
          <a:prstGeom prst="rect">
            <a:avLst/>
          </a:prstGeom>
          <a:noFill/>
          <a:ln/>
        </p:spPr>
        <p:txBody>
          <a:bodyPr wrap="square" lIns="0" tIns="0" rIns="0" bIns="0" rtlCol="0" anchor="t"/>
          <a:lstStyle/>
          <a:p>
            <a:pPr algn="l" indent="0" marL="0">
              <a:lnSpc>
                <a:spcPts val="2750"/>
              </a:lnSpc>
              <a:buNone/>
            </a:pPr>
            <a:r>
              <a:rPr lang="en-US" sz="2200" dirty="0">
                <a:solidFill>
                  <a:srgbClr val="030303"/>
                </a:solidFill>
                <a:latin typeface="DM Sans Semi Bold" pitchFamily="34" charset="0"/>
                <a:ea typeface="DM Sans Semi Bold" pitchFamily="34" charset="-122"/>
                <a:cs typeface="DM Sans Semi Bold" pitchFamily="34" charset="-120"/>
              </a:rPr>
              <a:t>Top Keywords in Each Country</a:t>
            </a:r>
            <a:endParaRPr lang="en-US" sz="2200" dirty="0"/>
          </a:p>
        </p:txBody>
      </p:sp>
      <p:pic>
        <p:nvPicPr>
          <p:cNvPr id="7" name="Image 2" descr="preencoded.png">    </p:cNvPr>
          <p:cNvPicPr>
            <a:picLocks noChangeAspect="1"/>
          </p:cNvPicPr>
          <p:nvPr/>
        </p:nvPicPr>
        <p:blipFill>
          <a:blip r:embed="rId3"/>
          <a:stretch>
            <a:fillRect/>
          </a:stretch>
        </p:blipFill>
        <p:spPr>
          <a:xfrm>
            <a:off x="10342483" y="3568660"/>
            <a:ext cx="3502462" cy="2082879"/>
          </a:xfrm>
          <a:prstGeom prst="rect">
            <a:avLst/>
          </a:prstGeom>
        </p:spPr>
      </p:pic>
      <p:sp>
        <p:nvSpPr>
          <p:cNvPr id="8" name="Text 3"/>
          <p:cNvSpPr/>
          <p:nvPr/>
        </p:nvSpPr>
        <p:spPr>
          <a:xfrm>
            <a:off x="6279475" y="6161365"/>
            <a:ext cx="7557849" cy="14497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Italy and England show high potential with average CTRs of 0.18 and 0.16 respectively, despite high impressions. This indicates a significant opportunity to improve content and titles to increase click-through rates.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8149" y="533876"/>
            <a:ext cx="4802505" cy="382310"/>
          </a:xfrm>
          <a:prstGeom prst="rect">
            <a:avLst/>
          </a:prstGeom>
          <a:noFill/>
          <a:ln/>
        </p:spPr>
        <p:txBody>
          <a:bodyPr wrap="none" lIns="0" tIns="0" rIns="0" bIns="0" rtlCol="0" anchor="t"/>
          <a:lstStyle/>
          <a:p>
            <a:pPr algn="l" indent="0" marL="0">
              <a:lnSpc>
                <a:spcPts val="3000"/>
              </a:lnSpc>
              <a:buNone/>
            </a:pPr>
            <a:r>
              <a:rPr lang="en-US" sz="2400" dirty="0">
                <a:solidFill>
                  <a:srgbClr val="030303"/>
                </a:solidFill>
                <a:latin typeface="DM Sans Semi Bold" pitchFamily="34" charset="0"/>
                <a:ea typeface="DM Sans Semi Bold" pitchFamily="34" charset="-122"/>
                <a:cs typeface="DM Sans Semi Bold" pitchFamily="34" charset="-120"/>
              </a:rPr>
              <a:t>Market-Level Recommendations</a:t>
            </a:r>
            <a:endParaRPr lang="en-US" sz="2400" dirty="0"/>
          </a:p>
        </p:txBody>
      </p:sp>
      <p:pic>
        <p:nvPicPr>
          <p:cNvPr id="3" name="Image 0" descr="preencoded.png">    </p:cNvPr>
          <p:cNvPicPr>
            <a:picLocks noChangeAspect="1"/>
          </p:cNvPicPr>
          <p:nvPr/>
        </p:nvPicPr>
        <p:blipFill>
          <a:blip r:embed="rId1"/>
          <a:stretch>
            <a:fillRect/>
          </a:stretch>
        </p:blipFill>
        <p:spPr>
          <a:xfrm>
            <a:off x="428149" y="1099661"/>
            <a:ext cx="6911816" cy="4123253"/>
          </a:xfrm>
          <a:prstGeom prst="rect">
            <a:avLst/>
          </a:prstGeom>
        </p:spPr>
      </p:pic>
      <p:sp>
        <p:nvSpPr>
          <p:cNvPr id="4" name="Text 1"/>
          <p:cNvSpPr/>
          <p:nvPr/>
        </p:nvSpPr>
        <p:spPr>
          <a:xfrm>
            <a:off x="428149" y="5482709"/>
            <a:ext cx="1834991" cy="229314"/>
          </a:xfrm>
          <a:prstGeom prst="rect">
            <a:avLst/>
          </a:prstGeom>
          <a:noFill/>
          <a:ln/>
        </p:spPr>
        <p:txBody>
          <a:bodyPr wrap="none" lIns="0" tIns="0" rIns="0" bIns="0" rtlCol="0" anchor="t"/>
          <a:lstStyle/>
          <a:p>
            <a:pPr algn="l" indent="0" marL="0">
              <a:lnSpc>
                <a:spcPts val="1800"/>
              </a:lnSpc>
              <a:buNone/>
            </a:pPr>
            <a:r>
              <a:rPr lang="en-US" sz="1400" dirty="0">
                <a:solidFill>
                  <a:srgbClr val="030303"/>
                </a:solidFill>
                <a:latin typeface="DM Sans Semi Bold" pitchFamily="34" charset="0"/>
                <a:ea typeface="DM Sans Semi Bold" pitchFamily="34" charset="-122"/>
                <a:cs typeface="DM Sans Semi Bold" pitchFamily="34" charset="-120"/>
              </a:rPr>
              <a:t>Brazil</a:t>
            </a:r>
            <a:endParaRPr lang="en-US" sz="1400" dirty="0"/>
          </a:p>
        </p:txBody>
      </p:sp>
      <p:sp>
        <p:nvSpPr>
          <p:cNvPr id="5" name="Text 2"/>
          <p:cNvSpPr/>
          <p:nvPr/>
        </p:nvSpPr>
        <p:spPr>
          <a:xfrm>
            <a:off x="428149" y="5834301"/>
            <a:ext cx="6878479"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Focus on high-volume, low-competition keywords specific to the Brazilian market.</a:t>
            </a:r>
            <a:endParaRPr lang="en-US" sz="950" dirty="0"/>
          </a:p>
        </p:txBody>
      </p:sp>
      <p:sp>
        <p:nvSpPr>
          <p:cNvPr id="6" name="Text 3"/>
          <p:cNvSpPr/>
          <p:nvPr/>
        </p:nvSpPr>
        <p:spPr>
          <a:xfrm>
            <a:off x="428149" y="6072664"/>
            <a:ext cx="6878479"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Localize content fully, ensuring cultural relevance and natural language use.</a:t>
            </a:r>
            <a:endParaRPr lang="en-US" sz="950" dirty="0"/>
          </a:p>
        </p:txBody>
      </p:sp>
      <p:sp>
        <p:nvSpPr>
          <p:cNvPr id="7" name="Text 4"/>
          <p:cNvSpPr/>
          <p:nvPr/>
        </p:nvSpPr>
        <p:spPr>
          <a:xfrm>
            <a:off x="428149" y="6311027"/>
            <a:ext cx="6878479"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Explore partnerships with local influencers to build backlinks and authority.</a:t>
            </a:r>
            <a:endParaRPr lang="en-US" sz="950" dirty="0"/>
          </a:p>
        </p:txBody>
      </p:sp>
      <p:sp>
        <p:nvSpPr>
          <p:cNvPr id="8" name="Text 5"/>
          <p:cNvSpPr/>
          <p:nvPr/>
        </p:nvSpPr>
        <p:spPr>
          <a:xfrm>
            <a:off x="428149" y="6628924"/>
            <a:ext cx="1834991" cy="229314"/>
          </a:xfrm>
          <a:prstGeom prst="rect">
            <a:avLst/>
          </a:prstGeom>
          <a:noFill/>
          <a:ln/>
        </p:spPr>
        <p:txBody>
          <a:bodyPr wrap="none" lIns="0" tIns="0" rIns="0" bIns="0" rtlCol="0" anchor="t"/>
          <a:lstStyle/>
          <a:p>
            <a:pPr algn="l" indent="0" marL="0">
              <a:lnSpc>
                <a:spcPts val="1800"/>
              </a:lnSpc>
              <a:buNone/>
            </a:pPr>
            <a:r>
              <a:rPr lang="en-US" sz="1400" dirty="0">
                <a:solidFill>
                  <a:srgbClr val="030303"/>
                </a:solidFill>
                <a:latin typeface="DM Sans Semi Bold" pitchFamily="34" charset="0"/>
                <a:ea typeface="DM Sans Semi Bold" pitchFamily="34" charset="-122"/>
                <a:cs typeface="DM Sans Semi Bold" pitchFamily="34" charset="-120"/>
              </a:rPr>
              <a:t>Italy</a:t>
            </a:r>
            <a:endParaRPr lang="en-US" sz="1400" dirty="0"/>
          </a:p>
        </p:txBody>
      </p:sp>
      <p:sp>
        <p:nvSpPr>
          <p:cNvPr id="9" name="Text 6"/>
          <p:cNvSpPr/>
          <p:nvPr/>
        </p:nvSpPr>
        <p:spPr>
          <a:xfrm>
            <a:off x="428149" y="6980515"/>
            <a:ext cx="6878479"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Optimize content and meta descriptions to improve CTR for high-impression keywords (current CTR 0.18).</a:t>
            </a:r>
            <a:endParaRPr lang="en-US" sz="950" dirty="0"/>
          </a:p>
        </p:txBody>
      </p:sp>
      <p:sp>
        <p:nvSpPr>
          <p:cNvPr id="10" name="Text 7"/>
          <p:cNvSpPr/>
          <p:nvPr/>
        </p:nvSpPr>
        <p:spPr>
          <a:xfrm>
            <a:off x="428149" y="7218878"/>
            <a:ext cx="6878479"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Develop targeted content pieces that resonate with Italian user preferences and search intent.</a:t>
            </a:r>
            <a:endParaRPr lang="en-US" sz="950" dirty="0"/>
          </a:p>
        </p:txBody>
      </p:sp>
      <p:sp>
        <p:nvSpPr>
          <p:cNvPr id="11" name="Text 8"/>
          <p:cNvSpPr/>
          <p:nvPr/>
        </p:nvSpPr>
        <p:spPr>
          <a:xfrm>
            <a:off x="428149" y="7457242"/>
            <a:ext cx="6878479"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Monitor competitor rankings closely to identify quick-win opportunities.</a:t>
            </a:r>
            <a:endParaRPr lang="en-US" sz="950" dirty="0"/>
          </a:p>
        </p:txBody>
      </p:sp>
      <p:sp>
        <p:nvSpPr>
          <p:cNvPr id="12" name="Text 9"/>
          <p:cNvSpPr/>
          <p:nvPr/>
        </p:nvSpPr>
        <p:spPr>
          <a:xfrm>
            <a:off x="7612618" y="5482709"/>
            <a:ext cx="1834991" cy="229314"/>
          </a:xfrm>
          <a:prstGeom prst="rect">
            <a:avLst/>
          </a:prstGeom>
          <a:noFill/>
          <a:ln/>
        </p:spPr>
        <p:txBody>
          <a:bodyPr wrap="none" lIns="0" tIns="0" rIns="0" bIns="0" rtlCol="0" anchor="t"/>
          <a:lstStyle/>
          <a:p>
            <a:pPr algn="l" indent="0" marL="0">
              <a:lnSpc>
                <a:spcPts val="1800"/>
              </a:lnSpc>
              <a:buNone/>
            </a:pPr>
            <a:r>
              <a:rPr lang="en-US" sz="1400" dirty="0">
                <a:solidFill>
                  <a:srgbClr val="030303"/>
                </a:solidFill>
                <a:latin typeface="DM Sans Semi Bold" pitchFamily="34" charset="0"/>
                <a:ea typeface="DM Sans Semi Bold" pitchFamily="34" charset="-122"/>
                <a:cs typeface="DM Sans Semi Bold" pitchFamily="34" charset="-120"/>
              </a:rPr>
              <a:t>France</a:t>
            </a:r>
            <a:endParaRPr lang="en-US" sz="1400" dirty="0"/>
          </a:p>
        </p:txBody>
      </p:sp>
      <p:sp>
        <p:nvSpPr>
          <p:cNvPr id="13" name="Text 10"/>
          <p:cNvSpPr/>
          <p:nvPr/>
        </p:nvSpPr>
        <p:spPr>
          <a:xfrm>
            <a:off x="7612618" y="5834301"/>
            <a:ext cx="6597134"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Conduct a comprehensive content audit to identify gaps and opportunities for improvement.</a:t>
            </a:r>
            <a:endParaRPr lang="en-US" sz="950" dirty="0"/>
          </a:p>
        </p:txBody>
      </p:sp>
      <p:sp>
        <p:nvSpPr>
          <p:cNvPr id="14" name="Text 11"/>
          <p:cNvSpPr/>
          <p:nvPr/>
        </p:nvSpPr>
        <p:spPr>
          <a:xfrm>
            <a:off x="7612618" y="6072664"/>
            <a:ext cx="6597134"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Address technical SEO aspects unique to French search engines and user behavior.</a:t>
            </a:r>
            <a:endParaRPr lang="en-US" sz="950" dirty="0"/>
          </a:p>
        </p:txBody>
      </p:sp>
      <p:sp>
        <p:nvSpPr>
          <p:cNvPr id="15" name="Text 12"/>
          <p:cNvSpPr/>
          <p:nvPr/>
        </p:nvSpPr>
        <p:spPr>
          <a:xfrm>
            <a:off x="7612618" y="6311027"/>
            <a:ext cx="6597134"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Invest in strategic backlink acquisition from authoritative French websites.</a:t>
            </a:r>
            <a:endParaRPr lang="en-US" sz="950" dirty="0"/>
          </a:p>
        </p:txBody>
      </p:sp>
      <p:sp>
        <p:nvSpPr>
          <p:cNvPr id="16" name="Text 13"/>
          <p:cNvSpPr/>
          <p:nvPr/>
        </p:nvSpPr>
        <p:spPr>
          <a:xfrm>
            <a:off x="7612618" y="6628924"/>
            <a:ext cx="1834991" cy="229314"/>
          </a:xfrm>
          <a:prstGeom prst="rect">
            <a:avLst/>
          </a:prstGeom>
          <a:noFill/>
          <a:ln/>
        </p:spPr>
        <p:txBody>
          <a:bodyPr wrap="none" lIns="0" tIns="0" rIns="0" bIns="0" rtlCol="0" anchor="t"/>
          <a:lstStyle/>
          <a:p>
            <a:pPr algn="l" indent="0" marL="0">
              <a:lnSpc>
                <a:spcPts val="1800"/>
              </a:lnSpc>
              <a:buNone/>
            </a:pPr>
            <a:r>
              <a:rPr lang="en-US" sz="1400" dirty="0">
                <a:solidFill>
                  <a:srgbClr val="030303"/>
                </a:solidFill>
                <a:latin typeface="DM Sans Semi Bold" pitchFamily="34" charset="0"/>
                <a:ea typeface="DM Sans Semi Bold" pitchFamily="34" charset="-122"/>
                <a:cs typeface="DM Sans Semi Bold" pitchFamily="34" charset="-120"/>
              </a:rPr>
              <a:t>England</a:t>
            </a:r>
            <a:endParaRPr lang="en-US" sz="1400" dirty="0"/>
          </a:p>
        </p:txBody>
      </p:sp>
      <p:sp>
        <p:nvSpPr>
          <p:cNvPr id="17" name="Text 14"/>
          <p:cNvSpPr/>
          <p:nvPr/>
        </p:nvSpPr>
        <p:spPr>
          <a:xfrm>
            <a:off x="7612618" y="6980515"/>
            <a:ext cx="6597134"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Refine titles and calls-to-action for existing high-impression content to boost CTR (current CTR 0.16).</a:t>
            </a:r>
            <a:endParaRPr lang="en-US" sz="950" dirty="0"/>
          </a:p>
        </p:txBody>
      </p:sp>
      <p:sp>
        <p:nvSpPr>
          <p:cNvPr id="18" name="Text 15"/>
          <p:cNvSpPr/>
          <p:nvPr/>
        </p:nvSpPr>
        <p:spPr>
          <a:xfrm>
            <a:off x="7612618" y="7218878"/>
            <a:ext cx="6597134"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Identify and target long-tail keywords to capture niche search demand.</a:t>
            </a:r>
            <a:endParaRPr lang="en-US" sz="950" dirty="0"/>
          </a:p>
        </p:txBody>
      </p:sp>
      <p:sp>
        <p:nvSpPr>
          <p:cNvPr id="19" name="Text 16"/>
          <p:cNvSpPr/>
          <p:nvPr/>
        </p:nvSpPr>
        <p:spPr>
          <a:xfrm>
            <a:off x="7612618" y="7457242"/>
            <a:ext cx="6597134" cy="195620"/>
          </a:xfrm>
          <a:prstGeom prst="rect">
            <a:avLst/>
          </a:prstGeom>
          <a:noFill/>
          <a:ln/>
        </p:spPr>
        <p:txBody>
          <a:bodyPr wrap="none" lIns="0" tIns="0" rIns="0" bIns="0" rtlCol="0" anchor="t"/>
          <a:lstStyle/>
          <a:p>
            <a:pPr algn="l" marL="342900" indent="-342900">
              <a:lnSpc>
                <a:spcPts val="1500"/>
              </a:lnSpc>
              <a:buSzPct val="100000"/>
              <a:buChar char="•"/>
            </a:pPr>
            <a:r>
              <a:rPr lang="en-US" sz="950" dirty="0">
                <a:solidFill>
                  <a:srgbClr val="464646"/>
                </a:solidFill>
                <a:latin typeface="Inter Medium" pitchFamily="34" charset="0"/>
                <a:ea typeface="Inter Medium" pitchFamily="34" charset="-122"/>
                <a:cs typeface="Inter Medium" pitchFamily="34" charset="-120"/>
              </a:rPr>
              <a:t>Enhance site speed and mobile-friendliness, crucial for the UK market.</a:t>
            </a:r>
            <a:endParaRPr lang="en-US" sz="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09218" y="322183"/>
            <a:ext cx="4828223" cy="365284"/>
          </a:xfrm>
          <a:prstGeom prst="rect">
            <a:avLst/>
          </a:prstGeom>
          <a:noFill/>
          <a:ln/>
        </p:spPr>
        <p:txBody>
          <a:bodyPr wrap="none" lIns="0" tIns="0" rIns="0" bIns="0" rtlCol="0" anchor="t"/>
          <a:lstStyle/>
          <a:p>
            <a:pPr algn="l" indent="0" marL="0">
              <a:lnSpc>
                <a:spcPts val="2850"/>
              </a:lnSpc>
              <a:buNone/>
            </a:pPr>
            <a:r>
              <a:rPr lang="en-US" sz="2300" dirty="0">
                <a:solidFill>
                  <a:srgbClr val="030303"/>
                </a:solidFill>
                <a:latin typeface="DM Sans Semi Bold" pitchFamily="34" charset="0"/>
                <a:ea typeface="DM Sans Semi Bold" pitchFamily="34" charset="-122"/>
                <a:cs typeface="DM Sans Semi Bold" pitchFamily="34" charset="-120"/>
              </a:rPr>
              <a:t>Keyword-Level Recommendations</a:t>
            </a:r>
            <a:endParaRPr lang="en-US" sz="2300" dirty="0"/>
          </a:p>
        </p:txBody>
      </p:sp>
      <p:pic>
        <p:nvPicPr>
          <p:cNvPr id="3" name="Image 0" descr="preencoded.png">    </p:cNvPr>
          <p:cNvPicPr>
            <a:picLocks noChangeAspect="1"/>
          </p:cNvPicPr>
          <p:nvPr/>
        </p:nvPicPr>
        <p:blipFill>
          <a:blip r:embed="rId1"/>
          <a:stretch>
            <a:fillRect/>
          </a:stretch>
        </p:blipFill>
        <p:spPr>
          <a:xfrm>
            <a:off x="409218" y="921306"/>
            <a:ext cx="8681799" cy="5773222"/>
          </a:xfrm>
          <a:prstGeom prst="rect">
            <a:avLst/>
          </a:prstGeom>
        </p:spPr>
      </p:pic>
      <p:sp>
        <p:nvSpPr>
          <p:cNvPr id="4" name="Text 1"/>
          <p:cNvSpPr/>
          <p:nvPr/>
        </p:nvSpPr>
        <p:spPr>
          <a:xfrm>
            <a:off x="409218" y="6869906"/>
            <a:ext cx="4675942" cy="219194"/>
          </a:xfrm>
          <a:prstGeom prst="rect">
            <a:avLst/>
          </a:prstGeom>
          <a:noFill/>
          <a:ln/>
        </p:spPr>
        <p:txBody>
          <a:bodyPr wrap="none" lIns="0" tIns="0" rIns="0" bIns="0" rtlCol="0" anchor="t"/>
          <a:lstStyle/>
          <a:p>
            <a:pPr algn="l" indent="0" marL="0">
              <a:lnSpc>
                <a:spcPts val="1700"/>
              </a:lnSpc>
              <a:buNone/>
            </a:pPr>
            <a:r>
              <a:rPr lang="en-US" sz="1350" dirty="0">
                <a:solidFill>
                  <a:srgbClr val="030303"/>
                </a:solidFill>
                <a:latin typeface="DM Sans Semi Bold" pitchFamily="34" charset="0"/>
                <a:ea typeface="DM Sans Semi Bold" pitchFamily="34" charset="-122"/>
                <a:cs typeface="DM Sans Semi Bold" pitchFamily="34" charset="-120"/>
              </a:rPr>
              <a:t>A) Optimize High-Volume Keywords With Poor Rankings</a:t>
            </a:r>
            <a:endParaRPr lang="en-US" sz="1350" dirty="0"/>
          </a:p>
        </p:txBody>
      </p:sp>
      <p:sp>
        <p:nvSpPr>
          <p:cNvPr id="5" name="Text 2"/>
          <p:cNvSpPr/>
          <p:nvPr/>
        </p:nvSpPr>
        <p:spPr>
          <a:xfrm>
            <a:off x="409218" y="7264479"/>
            <a:ext cx="13811964" cy="187047"/>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64646"/>
                </a:solidFill>
                <a:latin typeface="Inter Medium" pitchFamily="34" charset="0"/>
                <a:ea typeface="Inter Medium" pitchFamily="34" charset="-122"/>
                <a:cs typeface="Inter Medium" pitchFamily="34" charset="-120"/>
              </a:rPr>
              <a:t>Prioritize content updates for keywords with high search volume but an average position greater than 5.</a:t>
            </a:r>
            <a:endParaRPr lang="en-US" sz="900" dirty="0"/>
          </a:p>
        </p:txBody>
      </p:sp>
      <p:sp>
        <p:nvSpPr>
          <p:cNvPr id="6" name="Text 3"/>
          <p:cNvSpPr/>
          <p:nvPr/>
        </p:nvSpPr>
        <p:spPr>
          <a:xfrm>
            <a:off x="409218" y="7492365"/>
            <a:ext cx="13811964" cy="187047"/>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64646"/>
                </a:solidFill>
                <a:latin typeface="Inter Medium" pitchFamily="34" charset="0"/>
                <a:ea typeface="Inter Medium" pitchFamily="34" charset="-122"/>
                <a:cs typeface="Inter Medium" pitchFamily="34" charset="-120"/>
              </a:rPr>
              <a:t>Analyze current page content and meta descriptions to improve relevance and click-through rates.</a:t>
            </a:r>
            <a:endParaRPr lang="en-US" sz="900" dirty="0"/>
          </a:p>
        </p:txBody>
      </p:sp>
      <p:sp>
        <p:nvSpPr>
          <p:cNvPr id="7" name="Text 4"/>
          <p:cNvSpPr/>
          <p:nvPr/>
        </p:nvSpPr>
        <p:spPr>
          <a:xfrm>
            <a:off x="409218" y="7720251"/>
            <a:ext cx="13811964" cy="187047"/>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64646"/>
                </a:solidFill>
                <a:latin typeface="Inter Medium" pitchFamily="34" charset="0"/>
                <a:ea typeface="Inter Medium" pitchFamily="34" charset="-122"/>
                <a:cs typeface="Inter Medium" pitchFamily="34" charset="-120"/>
              </a:rPr>
              <a:t>Implement technical SEO improvements to ensure these pages are fully crawlable and indexable.</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70704" y="856655"/>
            <a:ext cx="6350318" cy="3620095"/>
          </a:xfrm>
          <a:prstGeom prst="rect">
            <a:avLst/>
          </a:prstGeom>
        </p:spPr>
      </p:pic>
      <p:pic>
        <p:nvPicPr>
          <p:cNvPr id="3" name="Image 1" descr="preencoded.png">    </p:cNvPr>
          <p:cNvPicPr>
            <a:picLocks noChangeAspect="1"/>
          </p:cNvPicPr>
          <p:nvPr/>
        </p:nvPicPr>
        <p:blipFill>
          <a:blip r:embed="rId2"/>
          <a:stretch>
            <a:fillRect/>
          </a:stretch>
        </p:blipFill>
        <p:spPr>
          <a:xfrm>
            <a:off x="7953375" y="856655"/>
            <a:ext cx="5822156" cy="3319105"/>
          </a:xfrm>
          <a:prstGeom prst="rect">
            <a:avLst/>
          </a:prstGeom>
        </p:spPr>
      </p:pic>
      <p:sp>
        <p:nvSpPr>
          <p:cNvPr id="4" name="Text 0"/>
          <p:cNvSpPr/>
          <p:nvPr/>
        </p:nvSpPr>
        <p:spPr>
          <a:xfrm>
            <a:off x="7864912" y="4424482"/>
            <a:ext cx="5999202" cy="353735"/>
          </a:xfrm>
          <a:prstGeom prst="rect">
            <a:avLst/>
          </a:prstGeom>
          <a:noFill/>
          <a:ln/>
        </p:spPr>
        <p:txBody>
          <a:bodyPr wrap="none" lIns="0" tIns="0" rIns="0" bIns="0" rtlCol="0" anchor="t"/>
          <a:lstStyle/>
          <a:p>
            <a:pPr algn="l" indent="0" marL="0">
              <a:lnSpc>
                <a:spcPts val="2750"/>
              </a:lnSpc>
              <a:buNone/>
            </a:pPr>
            <a:endParaRPr lang="en-US" sz="1700" dirty="0"/>
          </a:p>
        </p:txBody>
      </p:sp>
      <p:sp>
        <p:nvSpPr>
          <p:cNvPr id="5" name="Text 1"/>
          <p:cNvSpPr/>
          <p:nvPr/>
        </p:nvSpPr>
        <p:spPr>
          <a:xfrm>
            <a:off x="773787" y="5308759"/>
            <a:ext cx="9104471" cy="414457"/>
          </a:xfrm>
          <a:prstGeom prst="rect">
            <a:avLst/>
          </a:prstGeom>
          <a:noFill/>
          <a:ln/>
        </p:spPr>
        <p:txBody>
          <a:bodyPr wrap="none" lIns="0" tIns="0" rIns="0" bIns="0" rtlCol="0" anchor="t"/>
          <a:lstStyle/>
          <a:p>
            <a:pPr algn="l" indent="0" marL="0">
              <a:lnSpc>
                <a:spcPts val="3250"/>
              </a:lnSpc>
              <a:buNone/>
            </a:pPr>
            <a:r>
              <a:rPr lang="en-US" sz="2600" dirty="0">
                <a:solidFill>
                  <a:srgbClr val="030303"/>
                </a:solidFill>
                <a:latin typeface="DM Sans Semi Bold" pitchFamily="34" charset="0"/>
                <a:ea typeface="DM Sans Semi Bold" pitchFamily="34" charset="-122"/>
                <a:cs typeface="DM Sans Semi Bold" pitchFamily="34" charset="-120"/>
              </a:rPr>
              <a:t>B) Strengthen Content Around Top-Performing Keywords</a:t>
            </a:r>
            <a:endParaRPr lang="en-US" sz="2600" dirty="0"/>
          </a:p>
        </p:txBody>
      </p:sp>
      <p:sp>
        <p:nvSpPr>
          <p:cNvPr id="6" name="Text 2"/>
          <p:cNvSpPr/>
          <p:nvPr/>
        </p:nvSpPr>
        <p:spPr>
          <a:xfrm>
            <a:off x="773787" y="6054804"/>
            <a:ext cx="13082826" cy="707469"/>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464646"/>
                </a:solidFill>
                <a:latin typeface="Inter Medium" pitchFamily="34" charset="0"/>
                <a:ea typeface="Inter Medium" pitchFamily="34" charset="-122"/>
                <a:cs typeface="Inter Medium" pitchFamily="34" charset="-120"/>
              </a:rPr>
              <a:t>Expand existing content for keywords that already perform well to capture more long-tail variations and semantic searches.</a:t>
            </a:r>
            <a:endParaRPr lang="en-US" sz="1700" dirty="0"/>
          </a:p>
        </p:txBody>
      </p:sp>
      <p:sp>
        <p:nvSpPr>
          <p:cNvPr id="7" name="Text 3"/>
          <p:cNvSpPr/>
          <p:nvPr/>
        </p:nvSpPr>
        <p:spPr>
          <a:xfrm>
            <a:off x="773787" y="6839545"/>
            <a:ext cx="13082826" cy="35373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64646"/>
                </a:solidFill>
                <a:latin typeface="Inter Medium" pitchFamily="34" charset="0"/>
                <a:ea typeface="Inter Medium" pitchFamily="34" charset="-122"/>
                <a:cs typeface="Inter Medium" pitchFamily="34" charset="-120"/>
              </a:rPr>
              <a:t>Enhance user experience on these pages with better internal linking, clearer calls-to-action, and richer media.</a:t>
            </a:r>
            <a:endParaRPr lang="en-US" sz="1700" dirty="0"/>
          </a:p>
        </p:txBody>
      </p:sp>
      <p:sp>
        <p:nvSpPr>
          <p:cNvPr id="8" name="Text 4"/>
          <p:cNvSpPr/>
          <p:nvPr/>
        </p:nvSpPr>
        <p:spPr>
          <a:xfrm>
            <a:off x="773787" y="7270552"/>
            <a:ext cx="13082826" cy="353735"/>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464646"/>
                </a:solidFill>
                <a:latin typeface="Inter Medium" pitchFamily="34" charset="0"/>
                <a:ea typeface="Inter Medium" pitchFamily="34" charset="-122"/>
                <a:cs typeface="Inter Medium" pitchFamily="34" charset="-120"/>
              </a:rPr>
              <a:t>Actively seek high-quality backlinks to top-performing pages to further boost their authority and ranking potential.</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2025-12-02T19:14:51Z</dcterms:created>
  <dcterms:modified xsi:type="dcterms:W3CDTF">2025-12-02T19:14:51Z</dcterms:modified>
</cp:coreProperties>
</file>